
<file path=[Content_Types].xml><?xml version="1.0" encoding="utf-8"?>
<Types xmlns="http://schemas.openxmlformats.org/package/2006/content-types">
  <Default ContentType="image/jpeg" Extension="jpg"/>
  <Default ContentType="application/vnd.openxmlformats-officedocument.vmlDrawing" Extension="vml"/>
  <Default ContentType="application/x-fontdata" Extension="fntdata"/>
  <Default ContentType="application/vnd.openxmlformats-officedocument.oleObject" Extension="bin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oleObject" PartName="/ppt/embeddings/oleObject2.bin"/>
  <Override ContentType="application/vnd.openxmlformats-officedocument.oleObject" PartName="/ppt/embeddings/oleObject1.bin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10287000" cx="18288000"/>
  <p:notesSz cx="6858000" cy="9144000"/>
  <p:embeddedFontLst>
    <p:embeddedFont>
      <p:font typeface="League Spartan"/>
      <p:regular r:id="rId29"/>
      <p:bold r:id="rId30"/>
    </p:embeddedFont>
    <p:embeddedFont>
      <p:font typeface="Arimo"/>
      <p:regular r:id="rId31"/>
      <p:bold r:id="rId32"/>
      <p:italic r:id="rId33"/>
      <p:boldItalic r:id="rId34"/>
    </p:embeddedFont>
    <p:embeddedFont>
      <p:font typeface="Sansita"/>
      <p:regular r:id="rId35"/>
      <p:bold r:id="rId36"/>
      <p:italic r:id="rId37"/>
      <p:boldItalic r:id="rId38"/>
    </p:embeddedFont>
    <p:embeddedFont>
      <p:font typeface="DM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43" roundtripDataSignature="AMtx7miZoAXabip19iP+q1uMbzLVHxM+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7ACDD18-535B-46F1-A50C-DF3319EB8E51}">
  <a:tblStyle styleId="{07ACDD18-535B-46F1-A50C-DF3319EB8E5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MSans-bold.fntdata"/><Relationship Id="rId20" Type="http://schemas.openxmlformats.org/officeDocument/2006/relationships/slide" Target="slides/slide14.xml"/><Relationship Id="rId42" Type="http://schemas.openxmlformats.org/officeDocument/2006/relationships/font" Target="fonts/DMSans-boldItalic.fntdata"/><Relationship Id="rId41" Type="http://schemas.openxmlformats.org/officeDocument/2006/relationships/font" Target="fonts/DMSans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customschemas.google.com/relationships/presentationmetadata" Target="meta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eagueSpartan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rimo-regular.fntdata"/><Relationship Id="rId30" Type="http://schemas.openxmlformats.org/officeDocument/2006/relationships/font" Target="fonts/LeagueSpartan-bold.fntdata"/><Relationship Id="rId11" Type="http://schemas.openxmlformats.org/officeDocument/2006/relationships/slide" Target="slides/slide5.xml"/><Relationship Id="rId33" Type="http://schemas.openxmlformats.org/officeDocument/2006/relationships/font" Target="fonts/Arimo-italic.fntdata"/><Relationship Id="rId10" Type="http://schemas.openxmlformats.org/officeDocument/2006/relationships/slide" Target="slides/slide4.xml"/><Relationship Id="rId32" Type="http://schemas.openxmlformats.org/officeDocument/2006/relationships/font" Target="fonts/Arimo-bold.fntdata"/><Relationship Id="rId13" Type="http://schemas.openxmlformats.org/officeDocument/2006/relationships/slide" Target="slides/slide7.xml"/><Relationship Id="rId35" Type="http://schemas.openxmlformats.org/officeDocument/2006/relationships/font" Target="fonts/Sansita-regular.fntdata"/><Relationship Id="rId12" Type="http://schemas.openxmlformats.org/officeDocument/2006/relationships/slide" Target="slides/slide6.xml"/><Relationship Id="rId34" Type="http://schemas.openxmlformats.org/officeDocument/2006/relationships/font" Target="fonts/Arimo-boldItalic.fntdata"/><Relationship Id="rId15" Type="http://schemas.openxmlformats.org/officeDocument/2006/relationships/slide" Target="slides/slide9.xml"/><Relationship Id="rId37" Type="http://schemas.openxmlformats.org/officeDocument/2006/relationships/font" Target="fonts/Sansita-italic.fntdata"/><Relationship Id="rId14" Type="http://schemas.openxmlformats.org/officeDocument/2006/relationships/slide" Target="slides/slide8.xml"/><Relationship Id="rId36" Type="http://schemas.openxmlformats.org/officeDocument/2006/relationships/font" Target="fonts/Sansita-bold.fntdata"/><Relationship Id="rId17" Type="http://schemas.openxmlformats.org/officeDocument/2006/relationships/slide" Target="slides/slide11.xml"/><Relationship Id="rId39" Type="http://schemas.openxmlformats.org/officeDocument/2006/relationships/font" Target="fonts/DMSans-regular.fntdata"/><Relationship Id="rId16" Type="http://schemas.openxmlformats.org/officeDocument/2006/relationships/slide" Target="slides/slide10.xml"/><Relationship Id="rId38" Type="http://schemas.openxmlformats.org/officeDocument/2006/relationships/font" Target="fonts/Sansita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37.png"/></Relationships>
</file>

<file path=ppt/drawings/_rels/vmlDrawing2.vml.rels><?xml version="1.0" encoding="UTF-8" standalone="yes"?><Relationships xmlns="http://schemas.openxmlformats.org/package/2006/relationships"><Relationship Id="rId1" Type="http://schemas.openxmlformats.org/officeDocument/2006/relationships/image" Target="../media/image53.png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2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3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4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7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8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9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9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9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9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9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image" Target="../media/image52.png"/><Relationship Id="rId7" Type="http://schemas.openxmlformats.org/officeDocument/2006/relationships/image" Target="../media/image16.png"/><Relationship Id="rId8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3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5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Relationship Id="rId4" Type="http://schemas.openxmlformats.org/officeDocument/2006/relationships/image" Target="../media/image45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47.png"/><Relationship Id="rId5" Type="http://schemas.openxmlformats.org/officeDocument/2006/relationships/image" Target="../media/image4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Relationship Id="rId4" Type="http://schemas.openxmlformats.org/officeDocument/2006/relationships/image" Target="../media/image36.png"/><Relationship Id="rId5" Type="http://schemas.openxmlformats.org/officeDocument/2006/relationships/image" Target="../media/image40.png"/><Relationship Id="rId6" Type="http://schemas.openxmlformats.org/officeDocument/2006/relationships/image" Target="../media/image4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vmlDrawing" Target="../drawings/vmlDrawing1.vml"/><Relationship Id="rId4" Type="http://schemas.openxmlformats.org/officeDocument/2006/relationships/image" Target="../media/image18.png"/><Relationship Id="rId10" Type="http://schemas.openxmlformats.org/officeDocument/2006/relationships/image" Target="../media/image42.png"/><Relationship Id="rId9" Type="http://schemas.openxmlformats.org/officeDocument/2006/relationships/image" Target="../media/image19.png"/><Relationship Id="rId5" Type="http://schemas.openxmlformats.org/officeDocument/2006/relationships/oleObject" Target="../embeddings/oleObject1.bin"/><Relationship Id="rId6" Type="http://schemas.openxmlformats.org/officeDocument/2006/relationships/oleObject" Target="../embeddings/oleObject1.bin"/><Relationship Id="rId7" Type="http://schemas.openxmlformats.org/officeDocument/2006/relationships/image" Target="../media/image37.png"/><Relationship Id="rId8" Type="http://schemas.openxmlformats.org/officeDocument/2006/relationships/image" Target="../media/image4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5.jp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vmlDrawing" Target="../drawings/vmlDrawing2.vml"/><Relationship Id="rId4" Type="http://schemas.openxmlformats.org/officeDocument/2006/relationships/image" Target="../media/image18.png"/><Relationship Id="rId10" Type="http://schemas.openxmlformats.org/officeDocument/2006/relationships/image" Target="../media/image43.png"/><Relationship Id="rId9" Type="http://schemas.openxmlformats.org/officeDocument/2006/relationships/image" Target="../media/image53.png"/><Relationship Id="rId5" Type="http://schemas.openxmlformats.org/officeDocument/2006/relationships/image" Target="../media/image19.png"/><Relationship Id="rId6" Type="http://schemas.openxmlformats.org/officeDocument/2006/relationships/image" Target="../media/image42.png"/><Relationship Id="rId7" Type="http://schemas.openxmlformats.org/officeDocument/2006/relationships/oleObject" Target="../embeddings/oleObject2.bin"/><Relationship Id="rId8" Type="http://schemas.openxmlformats.org/officeDocument/2006/relationships/oleObject" Target="../embeddings/oleObject2.bin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5.jpg"/><Relationship Id="rId4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6.jpg"/><Relationship Id="rId4" Type="http://schemas.openxmlformats.org/officeDocument/2006/relationships/image" Target="../media/image44.png"/><Relationship Id="rId5" Type="http://schemas.openxmlformats.org/officeDocument/2006/relationships/image" Target="../media/image51.png"/><Relationship Id="rId6" Type="http://schemas.openxmlformats.org/officeDocument/2006/relationships/image" Target="../media/image11.png"/><Relationship Id="rId7" Type="http://schemas.openxmlformats.org/officeDocument/2006/relationships/image" Target="../media/image5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46.png"/><Relationship Id="rId5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5124917" y="3974499"/>
            <a:ext cx="8543400" cy="1633570"/>
            <a:chOff x="0" y="-47625"/>
            <a:chExt cx="1983018" cy="379170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1983018" cy="331545"/>
            </a:xfrm>
            <a:custGeom>
              <a:rect b="b" l="l" r="r" t="t"/>
              <a:pathLst>
                <a:path extrusionOk="0" h="331545" w="1983018">
                  <a:moveTo>
                    <a:pt x="0" y="0"/>
                  </a:moveTo>
                  <a:lnTo>
                    <a:pt x="1983018" y="0"/>
                  </a:lnTo>
                  <a:lnTo>
                    <a:pt x="1983018" y="331545"/>
                  </a:lnTo>
                  <a:lnTo>
                    <a:pt x="0" y="331545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86" name="Google Shape;86;p1"/>
            <p:cNvSpPr txBox="1"/>
            <p:nvPr/>
          </p:nvSpPr>
          <p:spPr>
            <a:xfrm>
              <a:off x="0" y="-47625"/>
              <a:ext cx="1983018" cy="3791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"/>
          <p:cNvSpPr txBox="1"/>
          <p:nvPr/>
        </p:nvSpPr>
        <p:spPr>
          <a:xfrm>
            <a:off x="3293822" y="2239384"/>
            <a:ext cx="12240752" cy="19402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79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PROYECTO</a:t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14219067" y="-1238360"/>
            <a:ext cx="3880936" cy="3733657"/>
          </a:xfrm>
          <a:custGeom>
            <a:rect b="b" l="l" r="r" t="t"/>
            <a:pathLst>
              <a:path extrusionOk="0" h="3733657" w="3880936">
                <a:moveTo>
                  <a:pt x="0" y="0"/>
                </a:moveTo>
                <a:lnTo>
                  <a:pt x="3880936" y="0"/>
                </a:lnTo>
                <a:lnTo>
                  <a:pt x="3880936" y="3733657"/>
                </a:lnTo>
                <a:lnTo>
                  <a:pt x="0" y="37336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/>
          <p:nvPr/>
        </p:nvSpPr>
        <p:spPr>
          <a:xfrm rot="673973">
            <a:off x="6460465" y="6415323"/>
            <a:ext cx="5367071" cy="3112901"/>
          </a:xfrm>
          <a:custGeom>
            <a:rect b="b" l="l" r="r" t="t"/>
            <a:pathLst>
              <a:path extrusionOk="0" h="3112901" w="5367071">
                <a:moveTo>
                  <a:pt x="0" y="0"/>
                </a:moveTo>
                <a:lnTo>
                  <a:pt x="5367070" y="0"/>
                </a:lnTo>
                <a:lnTo>
                  <a:pt x="5367070" y="3112901"/>
                </a:lnTo>
                <a:lnTo>
                  <a:pt x="0" y="31129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0" name="Google Shape;90;p1"/>
          <p:cNvSpPr/>
          <p:nvPr/>
        </p:nvSpPr>
        <p:spPr>
          <a:xfrm>
            <a:off x="15534574" y="7363230"/>
            <a:ext cx="2753426" cy="2783093"/>
          </a:xfrm>
          <a:custGeom>
            <a:rect b="b" l="l" r="r" t="t"/>
            <a:pathLst>
              <a:path extrusionOk="0" h="2783093" w="2753426">
                <a:moveTo>
                  <a:pt x="0" y="0"/>
                </a:moveTo>
                <a:lnTo>
                  <a:pt x="2753426" y="0"/>
                </a:lnTo>
                <a:lnTo>
                  <a:pt x="2753426" y="2783093"/>
                </a:lnTo>
                <a:lnTo>
                  <a:pt x="0" y="27830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1" name="Google Shape;91;p1"/>
          <p:cNvSpPr/>
          <p:nvPr/>
        </p:nvSpPr>
        <p:spPr>
          <a:xfrm rot="-2269789">
            <a:off x="-3628993" y="6039918"/>
            <a:ext cx="6183054" cy="7137725"/>
          </a:xfrm>
          <a:custGeom>
            <a:rect b="b" l="l" r="r" t="t"/>
            <a:pathLst>
              <a:path extrusionOk="0" h="7137725" w="6183054">
                <a:moveTo>
                  <a:pt x="0" y="0"/>
                </a:moveTo>
                <a:lnTo>
                  <a:pt x="6183054" y="0"/>
                </a:lnTo>
                <a:lnTo>
                  <a:pt x="6183054" y="7137725"/>
                </a:lnTo>
                <a:lnTo>
                  <a:pt x="0" y="7137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8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" name="Google Shape;92;p1"/>
          <p:cNvSpPr/>
          <p:nvPr/>
        </p:nvSpPr>
        <p:spPr>
          <a:xfrm rot="-1423035">
            <a:off x="1056656" y="2618594"/>
            <a:ext cx="2411444" cy="2504428"/>
          </a:xfrm>
          <a:custGeom>
            <a:rect b="b" l="l" r="r" t="t"/>
            <a:pathLst>
              <a:path extrusionOk="0" h="2504428" w="2411444">
                <a:moveTo>
                  <a:pt x="0" y="0"/>
                </a:moveTo>
                <a:lnTo>
                  <a:pt x="2411444" y="0"/>
                </a:lnTo>
                <a:lnTo>
                  <a:pt x="2411444" y="2504428"/>
                </a:lnTo>
                <a:lnTo>
                  <a:pt x="0" y="25044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3" name="Google Shape;93;p1"/>
          <p:cNvSpPr/>
          <p:nvPr/>
        </p:nvSpPr>
        <p:spPr>
          <a:xfrm>
            <a:off x="13179311" y="5143500"/>
            <a:ext cx="4079989" cy="2945534"/>
          </a:xfrm>
          <a:custGeom>
            <a:rect b="b" l="l" r="r" t="t"/>
            <a:pathLst>
              <a:path extrusionOk="0" h="2945534" w="4079989">
                <a:moveTo>
                  <a:pt x="0" y="0"/>
                </a:moveTo>
                <a:lnTo>
                  <a:pt x="4079989" y="0"/>
                </a:lnTo>
                <a:lnTo>
                  <a:pt x="4079989" y="2945534"/>
                </a:lnTo>
                <a:lnTo>
                  <a:pt x="0" y="2945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19255" l="0" r="0" t="-19255"/>
            </a:stretch>
          </a:blipFill>
          <a:ln>
            <a:noFill/>
          </a:ln>
        </p:spPr>
      </p:sp>
      <p:sp>
        <p:nvSpPr>
          <p:cNvPr id="94" name="Google Shape;94;p1"/>
          <p:cNvSpPr/>
          <p:nvPr/>
        </p:nvSpPr>
        <p:spPr>
          <a:xfrm>
            <a:off x="6854918" y="444314"/>
            <a:ext cx="6013638" cy="1480745"/>
          </a:xfrm>
          <a:custGeom>
            <a:rect b="b" l="l" r="r" t="t"/>
            <a:pathLst>
              <a:path extrusionOk="0" h="1480745" w="6013638">
                <a:moveTo>
                  <a:pt x="0" y="0"/>
                </a:moveTo>
                <a:lnTo>
                  <a:pt x="6013638" y="0"/>
                </a:lnTo>
                <a:lnTo>
                  <a:pt x="6013638" y="1480745"/>
                </a:lnTo>
                <a:lnTo>
                  <a:pt x="0" y="14807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" name="Google Shape;95;p1"/>
          <p:cNvSpPr txBox="1"/>
          <p:nvPr/>
        </p:nvSpPr>
        <p:spPr>
          <a:xfrm>
            <a:off x="5223957" y="4362650"/>
            <a:ext cx="8345320" cy="115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740" u="none" cap="none" strike="noStrike">
                <a:solidFill>
                  <a:srgbClr val="1187A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SUPERLOCALIZA</a:t>
            </a:r>
            <a:endParaRPr/>
          </a:p>
        </p:txBody>
      </p:sp>
      <p:sp>
        <p:nvSpPr>
          <p:cNvPr id="96" name="Google Shape;96;p1"/>
          <p:cNvSpPr txBox="1"/>
          <p:nvPr/>
        </p:nvSpPr>
        <p:spPr>
          <a:xfrm>
            <a:off x="6854918" y="7265693"/>
            <a:ext cx="4271700" cy="1599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99" u="none" cap="none" strike="noStrike">
                <a:solidFill>
                  <a:srgbClr val="FFFCF3"/>
                </a:solidFill>
                <a:latin typeface="Arial"/>
                <a:ea typeface="Arial"/>
                <a:cs typeface="Arial"/>
                <a:sym typeface="Arial"/>
              </a:rPr>
              <a:t>PROYECTO PORTAFOLIO DE TITULO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10"/>
          <p:cNvGrpSpPr/>
          <p:nvPr/>
        </p:nvGrpSpPr>
        <p:grpSpPr>
          <a:xfrm>
            <a:off x="5042173" y="86445"/>
            <a:ext cx="8847081" cy="1703685"/>
            <a:chOff x="0" y="-47625"/>
            <a:chExt cx="2330095" cy="448707"/>
          </a:xfrm>
        </p:grpSpPr>
        <p:sp>
          <p:nvSpPr>
            <p:cNvPr id="302" name="Google Shape;302;p10"/>
            <p:cNvSpPr/>
            <p:nvPr/>
          </p:nvSpPr>
          <p:spPr>
            <a:xfrm>
              <a:off x="0" y="0"/>
              <a:ext cx="2330095" cy="401082"/>
            </a:xfrm>
            <a:custGeom>
              <a:rect b="b" l="l" r="r" t="t"/>
              <a:pathLst>
                <a:path extrusionOk="0" h="401082" w="2330095">
                  <a:moveTo>
                    <a:pt x="0" y="0"/>
                  </a:moveTo>
                  <a:lnTo>
                    <a:pt x="2330095" y="0"/>
                  </a:lnTo>
                  <a:lnTo>
                    <a:pt x="2330095" y="401082"/>
                  </a:lnTo>
                  <a:lnTo>
                    <a:pt x="0" y="40108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303" name="Google Shape;303;p10"/>
            <p:cNvSpPr txBox="1"/>
            <p:nvPr/>
          </p:nvSpPr>
          <p:spPr>
            <a:xfrm>
              <a:off x="0" y="-47625"/>
              <a:ext cx="2330095" cy="4487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4" name="Google Shape;304;p10"/>
          <p:cNvSpPr/>
          <p:nvPr/>
        </p:nvSpPr>
        <p:spPr>
          <a:xfrm rot="-2118594">
            <a:off x="1235752" y="1892998"/>
            <a:ext cx="1649586" cy="821809"/>
          </a:xfrm>
          <a:custGeom>
            <a:rect b="b" l="l" r="r" t="t"/>
            <a:pathLst>
              <a:path extrusionOk="0" h="821809" w="1649586">
                <a:moveTo>
                  <a:pt x="102948" y="0"/>
                </a:moveTo>
                <a:lnTo>
                  <a:pt x="1649586" y="312824"/>
                </a:lnTo>
                <a:lnTo>
                  <a:pt x="1546639" y="821809"/>
                </a:lnTo>
                <a:lnTo>
                  <a:pt x="0" y="508985"/>
                </a:lnTo>
                <a:lnTo>
                  <a:pt x="102948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9533" r="-21843" t="0"/>
            </a:stretch>
          </a:blipFill>
          <a:ln>
            <a:noFill/>
          </a:ln>
        </p:spPr>
      </p:sp>
      <p:sp>
        <p:nvSpPr>
          <p:cNvPr id="305" name="Google Shape;305;p10"/>
          <p:cNvSpPr/>
          <p:nvPr/>
        </p:nvSpPr>
        <p:spPr>
          <a:xfrm rot="-2118594">
            <a:off x="15997804" y="9571480"/>
            <a:ext cx="1649586" cy="821809"/>
          </a:xfrm>
          <a:custGeom>
            <a:rect b="b" l="l" r="r" t="t"/>
            <a:pathLst>
              <a:path extrusionOk="0" h="821809" w="1649586">
                <a:moveTo>
                  <a:pt x="102948" y="0"/>
                </a:moveTo>
                <a:lnTo>
                  <a:pt x="1649587" y="312825"/>
                </a:lnTo>
                <a:lnTo>
                  <a:pt x="1546639" y="821809"/>
                </a:lnTo>
                <a:lnTo>
                  <a:pt x="0" y="508985"/>
                </a:lnTo>
                <a:lnTo>
                  <a:pt x="102948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9533" r="-21843" t="0"/>
            </a:stretch>
          </a:blipFill>
          <a:ln>
            <a:noFill/>
          </a:ln>
        </p:spPr>
      </p:sp>
      <p:sp>
        <p:nvSpPr>
          <p:cNvPr id="306" name="Google Shape;306;p10"/>
          <p:cNvSpPr/>
          <p:nvPr/>
        </p:nvSpPr>
        <p:spPr>
          <a:xfrm>
            <a:off x="1868891" y="2157657"/>
            <a:ext cx="15193646" cy="7824728"/>
          </a:xfrm>
          <a:custGeom>
            <a:rect b="b" l="l" r="r" t="t"/>
            <a:pathLst>
              <a:path extrusionOk="0" h="7824728" w="15193646">
                <a:moveTo>
                  <a:pt x="0" y="0"/>
                </a:moveTo>
                <a:lnTo>
                  <a:pt x="15193646" y="0"/>
                </a:lnTo>
                <a:lnTo>
                  <a:pt x="15193646" y="7824728"/>
                </a:lnTo>
                <a:lnTo>
                  <a:pt x="0" y="78247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7" name="Google Shape;307;p10"/>
          <p:cNvSpPr txBox="1"/>
          <p:nvPr/>
        </p:nvSpPr>
        <p:spPr>
          <a:xfrm>
            <a:off x="4900821" y="389573"/>
            <a:ext cx="9129786" cy="12973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MODELO DE DATOS RELACIONAL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11"/>
          <p:cNvGrpSpPr/>
          <p:nvPr/>
        </p:nvGrpSpPr>
        <p:grpSpPr>
          <a:xfrm>
            <a:off x="-1832162" y="3805887"/>
            <a:ext cx="9847400" cy="1443988"/>
            <a:chOff x="0" y="-47625"/>
            <a:chExt cx="2593554" cy="380310"/>
          </a:xfrm>
        </p:grpSpPr>
        <p:sp>
          <p:nvSpPr>
            <p:cNvPr id="313" name="Google Shape;313;p11"/>
            <p:cNvSpPr/>
            <p:nvPr/>
          </p:nvSpPr>
          <p:spPr>
            <a:xfrm>
              <a:off x="0" y="0"/>
              <a:ext cx="2593554" cy="332685"/>
            </a:xfrm>
            <a:custGeom>
              <a:rect b="b" l="l" r="r" t="t"/>
              <a:pathLst>
                <a:path extrusionOk="0" h="332685" w="2593554">
                  <a:moveTo>
                    <a:pt x="0" y="0"/>
                  </a:moveTo>
                  <a:lnTo>
                    <a:pt x="2593554" y="0"/>
                  </a:lnTo>
                  <a:lnTo>
                    <a:pt x="2593554" y="332685"/>
                  </a:lnTo>
                  <a:lnTo>
                    <a:pt x="0" y="332685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314" name="Google Shape;314;p11"/>
            <p:cNvSpPr txBox="1"/>
            <p:nvPr/>
          </p:nvSpPr>
          <p:spPr>
            <a:xfrm>
              <a:off x="0" y="-47625"/>
              <a:ext cx="2593554" cy="3803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5" name="Google Shape;315;p11"/>
          <p:cNvSpPr/>
          <p:nvPr/>
        </p:nvSpPr>
        <p:spPr>
          <a:xfrm>
            <a:off x="8841794" y="235967"/>
            <a:ext cx="9011233" cy="9815067"/>
          </a:xfrm>
          <a:custGeom>
            <a:rect b="b" l="l" r="r" t="t"/>
            <a:pathLst>
              <a:path extrusionOk="0" h="9815067" w="9011233">
                <a:moveTo>
                  <a:pt x="0" y="0"/>
                </a:moveTo>
                <a:lnTo>
                  <a:pt x="9011233" y="0"/>
                </a:lnTo>
                <a:lnTo>
                  <a:pt x="9011233" y="9815066"/>
                </a:lnTo>
                <a:lnTo>
                  <a:pt x="0" y="9815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396" r="-1395" t="-4572"/>
            </a:stretch>
          </a:blipFill>
          <a:ln>
            <a:noFill/>
          </a:ln>
        </p:spPr>
      </p:sp>
      <p:sp>
        <p:nvSpPr>
          <p:cNvPr id="316" name="Google Shape;316;p11"/>
          <p:cNvSpPr txBox="1"/>
          <p:nvPr/>
        </p:nvSpPr>
        <p:spPr>
          <a:xfrm>
            <a:off x="0" y="4298254"/>
            <a:ext cx="7756264" cy="6591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3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DIAGRAMA CASO DE USO</a:t>
            </a:r>
            <a:endParaRPr/>
          </a:p>
        </p:txBody>
      </p:sp>
      <p:sp>
        <p:nvSpPr>
          <p:cNvPr id="317" name="Google Shape;317;p11"/>
          <p:cNvSpPr/>
          <p:nvPr/>
        </p:nvSpPr>
        <p:spPr>
          <a:xfrm rot="-2118594">
            <a:off x="8017000" y="61029"/>
            <a:ext cx="1649586" cy="821809"/>
          </a:xfrm>
          <a:custGeom>
            <a:rect b="b" l="l" r="r" t="t"/>
            <a:pathLst>
              <a:path extrusionOk="0" h="821809" w="1649586">
                <a:moveTo>
                  <a:pt x="102948" y="0"/>
                </a:moveTo>
                <a:lnTo>
                  <a:pt x="1649587" y="312824"/>
                </a:lnTo>
                <a:lnTo>
                  <a:pt x="1546639" y="821809"/>
                </a:lnTo>
                <a:lnTo>
                  <a:pt x="0" y="508985"/>
                </a:lnTo>
                <a:lnTo>
                  <a:pt x="102948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9533" r="-21843" t="0"/>
            </a:stretch>
          </a:blipFill>
          <a:ln>
            <a:noFill/>
          </a:ln>
        </p:spPr>
      </p:sp>
      <p:sp>
        <p:nvSpPr>
          <p:cNvPr id="318" name="Google Shape;318;p11"/>
          <p:cNvSpPr/>
          <p:nvPr/>
        </p:nvSpPr>
        <p:spPr>
          <a:xfrm rot="-2118594">
            <a:off x="16636652" y="9404162"/>
            <a:ext cx="1649586" cy="821809"/>
          </a:xfrm>
          <a:custGeom>
            <a:rect b="b" l="l" r="r" t="t"/>
            <a:pathLst>
              <a:path extrusionOk="0" h="821809" w="1649586">
                <a:moveTo>
                  <a:pt x="102947" y="0"/>
                </a:moveTo>
                <a:lnTo>
                  <a:pt x="1649586" y="312824"/>
                </a:lnTo>
                <a:lnTo>
                  <a:pt x="1546638" y="821809"/>
                </a:lnTo>
                <a:lnTo>
                  <a:pt x="0" y="508985"/>
                </a:lnTo>
                <a:lnTo>
                  <a:pt x="102947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9533" r="-21843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12"/>
          <p:cNvGrpSpPr/>
          <p:nvPr/>
        </p:nvGrpSpPr>
        <p:grpSpPr>
          <a:xfrm>
            <a:off x="5042173" y="86445"/>
            <a:ext cx="8847081" cy="1703685"/>
            <a:chOff x="0" y="-47625"/>
            <a:chExt cx="2330095" cy="448707"/>
          </a:xfrm>
        </p:grpSpPr>
        <p:sp>
          <p:nvSpPr>
            <p:cNvPr id="324" name="Google Shape;324;p12"/>
            <p:cNvSpPr/>
            <p:nvPr/>
          </p:nvSpPr>
          <p:spPr>
            <a:xfrm>
              <a:off x="0" y="0"/>
              <a:ext cx="2330095" cy="401082"/>
            </a:xfrm>
            <a:custGeom>
              <a:rect b="b" l="l" r="r" t="t"/>
              <a:pathLst>
                <a:path extrusionOk="0" h="401082" w="2330095">
                  <a:moveTo>
                    <a:pt x="0" y="0"/>
                  </a:moveTo>
                  <a:lnTo>
                    <a:pt x="2330095" y="0"/>
                  </a:lnTo>
                  <a:lnTo>
                    <a:pt x="2330095" y="401082"/>
                  </a:lnTo>
                  <a:lnTo>
                    <a:pt x="0" y="40108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325" name="Google Shape;325;p12"/>
            <p:cNvSpPr txBox="1"/>
            <p:nvPr/>
          </p:nvSpPr>
          <p:spPr>
            <a:xfrm>
              <a:off x="0" y="-47625"/>
              <a:ext cx="2330095" cy="4487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6" name="Google Shape;326;p12"/>
          <p:cNvSpPr/>
          <p:nvPr/>
        </p:nvSpPr>
        <p:spPr>
          <a:xfrm>
            <a:off x="1746685" y="2155526"/>
            <a:ext cx="15075912" cy="7952544"/>
          </a:xfrm>
          <a:custGeom>
            <a:rect b="b" l="l" r="r" t="t"/>
            <a:pathLst>
              <a:path extrusionOk="0" h="7952544" w="15075912">
                <a:moveTo>
                  <a:pt x="0" y="0"/>
                </a:moveTo>
                <a:lnTo>
                  <a:pt x="15075912" y="0"/>
                </a:lnTo>
                <a:lnTo>
                  <a:pt x="15075912" y="7952544"/>
                </a:lnTo>
                <a:lnTo>
                  <a:pt x="0" y="79525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7" name="Google Shape;327;p12"/>
          <p:cNvSpPr/>
          <p:nvPr/>
        </p:nvSpPr>
        <p:spPr>
          <a:xfrm rot="-2118594">
            <a:off x="15997804" y="9571480"/>
            <a:ext cx="1649586" cy="821809"/>
          </a:xfrm>
          <a:custGeom>
            <a:rect b="b" l="l" r="r" t="t"/>
            <a:pathLst>
              <a:path extrusionOk="0" h="821809" w="1649586">
                <a:moveTo>
                  <a:pt x="102948" y="0"/>
                </a:moveTo>
                <a:lnTo>
                  <a:pt x="1649587" y="312825"/>
                </a:lnTo>
                <a:lnTo>
                  <a:pt x="1546639" y="821809"/>
                </a:lnTo>
                <a:lnTo>
                  <a:pt x="0" y="508985"/>
                </a:lnTo>
                <a:lnTo>
                  <a:pt x="102948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9533" r="-21843" t="0"/>
            </a:stretch>
          </a:blipFill>
          <a:ln>
            <a:noFill/>
          </a:ln>
        </p:spPr>
      </p:sp>
      <p:sp>
        <p:nvSpPr>
          <p:cNvPr id="328" name="Google Shape;328;p12"/>
          <p:cNvSpPr/>
          <p:nvPr/>
        </p:nvSpPr>
        <p:spPr>
          <a:xfrm rot="-2118594">
            <a:off x="1235752" y="1892998"/>
            <a:ext cx="1649586" cy="821809"/>
          </a:xfrm>
          <a:custGeom>
            <a:rect b="b" l="l" r="r" t="t"/>
            <a:pathLst>
              <a:path extrusionOk="0" h="821809" w="1649586">
                <a:moveTo>
                  <a:pt x="102948" y="0"/>
                </a:moveTo>
                <a:lnTo>
                  <a:pt x="1649586" y="312824"/>
                </a:lnTo>
                <a:lnTo>
                  <a:pt x="1546639" y="821809"/>
                </a:lnTo>
                <a:lnTo>
                  <a:pt x="0" y="508985"/>
                </a:lnTo>
                <a:lnTo>
                  <a:pt x="102948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9533" r="-21843" t="0"/>
            </a:stretch>
          </a:blipFill>
          <a:ln>
            <a:noFill/>
          </a:ln>
        </p:spPr>
      </p:sp>
      <p:sp>
        <p:nvSpPr>
          <p:cNvPr id="329" name="Google Shape;329;p12"/>
          <p:cNvSpPr txBox="1"/>
          <p:nvPr/>
        </p:nvSpPr>
        <p:spPr>
          <a:xfrm>
            <a:off x="4900821" y="389573"/>
            <a:ext cx="9129786" cy="628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DIAGRAMAS DE ACTIVIDADES</a:t>
            </a:r>
            <a:endParaRPr/>
          </a:p>
        </p:txBody>
      </p:sp>
      <p:sp>
        <p:nvSpPr>
          <p:cNvPr id="330" name="Google Shape;330;p12"/>
          <p:cNvSpPr txBox="1"/>
          <p:nvPr/>
        </p:nvSpPr>
        <p:spPr>
          <a:xfrm>
            <a:off x="4900821" y="1118359"/>
            <a:ext cx="9129786" cy="628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PUBLICAR PROMOCIÓN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13"/>
          <p:cNvGrpSpPr/>
          <p:nvPr/>
        </p:nvGrpSpPr>
        <p:grpSpPr>
          <a:xfrm>
            <a:off x="5042173" y="86445"/>
            <a:ext cx="8847081" cy="1703685"/>
            <a:chOff x="0" y="-47625"/>
            <a:chExt cx="2330095" cy="448707"/>
          </a:xfrm>
        </p:grpSpPr>
        <p:sp>
          <p:nvSpPr>
            <p:cNvPr id="336" name="Google Shape;336;p13"/>
            <p:cNvSpPr/>
            <p:nvPr/>
          </p:nvSpPr>
          <p:spPr>
            <a:xfrm>
              <a:off x="0" y="0"/>
              <a:ext cx="2330095" cy="401082"/>
            </a:xfrm>
            <a:custGeom>
              <a:rect b="b" l="l" r="r" t="t"/>
              <a:pathLst>
                <a:path extrusionOk="0" h="401082" w="2330095">
                  <a:moveTo>
                    <a:pt x="0" y="0"/>
                  </a:moveTo>
                  <a:lnTo>
                    <a:pt x="2330095" y="0"/>
                  </a:lnTo>
                  <a:lnTo>
                    <a:pt x="2330095" y="401082"/>
                  </a:lnTo>
                  <a:lnTo>
                    <a:pt x="0" y="40108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337" name="Google Shape;337;p13"/>
            <p:cNvSpPr txBox="1"/>
            <p:nvPr/>
          </p:nvSpPr>
          <p:spPr>
            <a:xfrm>
              <a:off x="0" y="-47625"/>
              <a:ext cx="2330095" cy="4487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8" name="Google Shape;338;p13"/>
          <p:cNvSpPr/>
          <p:nvPr/>
        </p:nvSpPr>
        <p:spPr>
          <a:xfrm rot="-2118594">
            <a:off x="-622648" y="3096282"/>
            <a:ext cx="1649586" cy="821809"/>
          </a:xfrm>
          <a:custGeom>
            <a:rect b="b" l="l" r="r" t="t"/>
            <a:pathLst>
              <a:path extrusionOk="0" h="821809" w="1649586">
                <a:moveTo>
                  <a:pt x="102947" y="0"/>
                </a:moveTo>
                <a:lnTo>
                  <a:pt x="1649586" y="312824"/>
                </a:lnTo>
                <a:lnTo>
                  <a:pt x="1546638" y="821809"/>
                </a:lnTo>
                <a:lnTo>
                  <a:pt x="0" y="508985"/>
                </a:lnTo>
                <a:lnTo>
                  <a:pt x="102947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9533" r="-21843" t="0"/>
            </a:stretch>
          </a:blipFill>
          <a:ln>
            <a:noFill/>
          </a:ln>
        </p:spPr>
      </p:sp>
      <p:sp>
        <p:nvSpPr>
          <p:cNvPr id="339" name="Google Shape;339;p13"/>
          <p:cNvSpPr/>
          <p:nvPr/>
        </p:nvSpPr>
        <p:spPr>
          <a:xfrm rot="-2118594">
            <a:off x="17447654" y="7896882"/>
            <a:ext cx="1649586" cy="821809"/>
          </a:xfrm>
          <a:custGeom>
            <a:rect b="b" l="l" r="r" t="t"/>
            <a:pathLst>
              <a:path extrusionOk="0" h="821809" w="1649586">
                <a:moveTo>
                  <a:pt x="102947" y="0"/>
                </a:moveTo>
                <a:lnTo>
                  <a:pt x="1649586" y="312824"/>
                </a:lnTo>
                <a:lnTo>
                  <a:pt x="1546638" y="821809"/>
                </a:lnTo>
                <a:lnTo>
                  <a:pt x="0" y="508985"/>
                </a:lnTo>
                <a:lnTo>
                  <a:pt x="102947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9533" r="-21843" t="0"/>
            </a:stretch>
          </a:blipFill>
          <a:ln>
            <a:noFill/>
          </a:ln>
        </p:spPr>
      </p:sp>
      <p:sp>
        <p:nvSpPr>
          <p:cNvPr id="340" name="Google Shape;340;p13"/>
          <p:cNvSpPr/>
          <p:nvPr/>
        </p:nvSpPr>
        <p:spPr>
          <a:xfrm>
            <a:off x="0" y="3507186"/>
            <a:ext cx="18288000" cy="4800600"/>
          </a:xfrm>
          <a:custGeom>
            <a:rect b="b" l="l" r="r" t="t"/>
            <a:pathLst>
              <a:path extrusionOk="0" h="4800600" w="18288000">
                <a:moveTo>
                  <a:pt x="0" y="0"/>
                </a:moveTo>
                <a:lnTo>
                  <a:pt x="18288000" y="0"/>
                </a:lnTo>
                <a:lnTo>
                  <a:pt x="18288000" y="4800600"/>
                </a:lnTo>
                <a:lnTo>
                  <a:pt x="0" y="4800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1" name="Google Shape;341;p13"/>
          <p:cNvSpPr txBox="1"/>
          <p:nvPr/>
        </p:nvSpPr>
        <p:spPr>
          <a:xfrm>
            <a:off x="4900821" y="389573"/>
            <a:ext cx="9129786" cy="628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DIAGRAMAS DE ACTIVIDADES</a:t>
            </a:r>
            <a:endParaRPr/>
          </a:p>
        </p:txBody>
      </p:sp>
      <p:sp>
        <p:nvSpPr>
          <p:cNvPr id="342" name="Google Shape;342;p13"/>
          <p:cNvSpPr txBox="1"/>
          <p:nvPr/>
        </p:nvSpPr>
        <p:spPr>
          <a:xfrm>
            <a:off x="4900821" y="1161353"/>
            <a:ext cx="9129786" cy="628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BUSCAR PRODUCTO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" name="Google Shape;347;p14"/>
          <p:cNvGrpSpPr/>
          <p:nvPr/>
        </p:nvGrpSpPr>
        <p:grpSpPr>
          <a:xfrm>
            <a:off x="154187" y="847874"/>
            <a:ext cx="8836532" cy="1581158"/>
            <a:chOff x="0" y="-47625"/>
            <a:chExt cx="2327317" cy="416437"/>
          </a:xfrm>
        </p:grpSpPr>
        <p:sp>
          <p:nvSpPr>
            <p:cNvPr id="348" name="Google Shape;348;p14"/>
            <p:cNvSpPr/>
            <p:nvPr/>
          </p:nvSpPr>
          <p:spPr>
            <a:xfrm>
              <a:off x="0" y="0"/>
              <a:ext cx="2327317" cy="368812"/>
            </a:xfrm>
            <a:custGeom>
              <a:rect b="b" l="l" r="r" t="t"/>
              <a:pathLst>
                <a:path extrusionOk="0" h="368812" w="2327317">
                  <a:moveTo>
                    <a:pt x="0" y="0"/>
                  </a:moveTo>
                  <a:lnTo>
                    <a:pt x="2327317" y="0"/>
                  </a:lnTo>
                  <a:lnTo>
                    <a:pt x="2327317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349" name="Google Shape;349;p14"/>
            <p:cNvSpPr txBox="1"/>
            <p:nvPr/>
          </p:nvSpPr>
          <p:spPr>
            <a:xfrm>
              <a:off x="0" y="-47625"/>
              <a:ext cx="2327317" cy="4164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0" name="Google Shape;350;p14"/>
          <p:cNvSpPr/>
          <p:nvPr/>
        </p:nvSpPr>
        <p:spPr>
          <a:xfrm rot="2411790">
            <a:off x="13823589" y="2113077"/>
            <a:ext cx="2048500" cy="674143"/>
          </a:xfrm>
          <a:custGeom>
            <a:rect b="b" l="l" r="r" t="t"/>
            <a:pathLst>
              <a:path extrusionOk="0" h="674143" w="2048500">
                <a:moveTo>
                  <a:pt x="0" y="0"/>
                </a:moveTo>
                <a:lnTo>
                  <a:pt x="2048500" y="0"/>
                </a:lnTo>
                <a:lnTo>
                  <a:pt x="2048500" y="674142"/>
                </a:lnTo>
                <a:lnTo>
                  <a:pt x="0" y="6741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1" name="Google Shape;351;p14"/>
          <p:cNvSpPr/>
          <p:nvPr/>
        </p:nvSpPr>
        <p:spPr>
          <a:xfrm>
            <a:off x="9144000" y="2450148"/>
            <a:ext cx="5703839" cy="5254722"/>
          </a:xfrm>
          <a:custGeom>
            <a:rect b="b" l="l" r="r" t="t"/>
            <a:pathLst>
              <a:path extrusionOk="0" h="5254722" w="5703839">
                <a:moveTo>
                  <a:pt x="0" y="0"/>
                </a:moveTo>
                <a:lnTo>
                  <a:pt x="5703839" y="0"/>
                </a:lnTo>
                <a:lnTo>
                  <a:pt x="5703839" y="5254722"/>
                </a:lnTo>
                <a:lnTo>
                  <a:pt x="0" y="52547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1398" r="-5102" t="0"/>
            </a:stretch>
          </a:blipFill>
          <a:ln>
            <a:noFill/>
          </a:ln>
        </p:spPr>
      </p:sp>
      <p:sp>
        <p:nvSpPr>
          <p:cNvPr id="352" name="Google Shape;352;p14"/>
          <p:cNvSpPr txBox="1"/>
          <p:nvPr/>
        </p:nvSpPr>
        <p:spPr>
          <a:xfrm>
            <a:off x="226588" y="1363066"/>
            <a:ext cx="8691730" cy="655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0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DIAGRAMAS DE COMPONENTES</a:t>
            </a:r>
            <a:endParaRPr/>
          </a:p>
        </p:txBody>
      </p:sp>
      <p:sp>
        <p:nvSpPr>
          <p:cNvPr id="353" name="Google Shape;353;p14"/>
          <p:cNvSpPr/>
          <p:nvPr/>
        </p:nvSpPr>
        <p:spPr>
          <a:xfrm rot="2411790">
            <a:off x="8507664" y="7413042"/>
            <a:ext cx="1773541" cy="583656"/>
          </a:xfrm>
          <a:custGeom>
            <a:rect b="b" l="l" r="r" t="t"/>
            <a:pathLst>
              <a:path extrusionOk="0" h="583656" w="1773541">
                <a:moveTo>
                  <a:pt x="0" y="0"/>
                </a:moveTo>
                <a:lnTo>
                  <a:pt x="1773542" y="0"/>
                </a:lnTo>
                <a:lnTo>
                  <a:pt x="1773542" y="583656"/>
                </a:lnTo>
                <a:lnTo>
                  <a:pt x="0" y="583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" name="Google Shape;358;p15"/>
          <p:cNvGrpSpPr/>
          <p:nvPr/>
        </p:nvGrpSpPr>
        <p:grpSpPr>
          <a:xfrm>
            <a:off x="0" y="357912"/>
            <a:ext cx="11264151" cy="2092236"/>
            <a:chOff x="0" y="-47625"/>
            <a:chExt cx="2966690" cy="551042"/>
          </a:xfrm>
        </p:grpSpPr>
        <p:sp>
          <p:nvSpPr>
            <p:cNvPr id="359" name="Google Shape;359;p15"/>
            <p:cNvSpPr/>
            <p:nvPr/>
          </p:nvSpPr>
          <p:spPr>
            <a:xfrm>
              <a:off x="0" y="0"/>
              <a:ext cx="2966690" cy="503417"/>
            </a:xfrm>
            <a:custGeom>
              <a:rect b="b" l="l" r="r" t="t"/>
              <a:pathLst>
                <a:path extrusionOk="0" h="503417" w="2966690">
                  <a:moveTo>
                    <a:pt x="0" y="0"/>
                  </a:moveTo>
                  <a:lnTo>
                    <a:pt x="2966690" y="0"/>
                  </a:lnTo>
                  <a:lnTo>
                    <a:pt x="2966690" y="503417"/>
                  </a:lnTo>
                  <a:lnTo>
                    <a:pt x="0" y="503417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360" name="Google Shape;360;p15"/>
            <p:cNvSpPr txBox="1"/>
            <p:nvPr/>
          </p:nvSpPr>
          <p:spPr>
            <a:xfrm>
              <a:off x="0" y="-47625"/>
              <a:ext cx="2966690" cy="5510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1" name="Google Shape;361;p15"/>
          <p:cNvGrpSpPr/>
          <p:nvPr/>
        </p:nvGrpSpPr>
        <p:grpSpPr>
          <a:xfrm>
            <a:off x="596387" y="3812216"/>
            <a:ext cx="10316398" cy="5550921"/>
            <a:chOff x="0" y="-47625"/>
            <a:chExt cx="2717076" cy="1461971"/>
          </a:xfrm>
        </p:grpSpPr>
        <p:sp>
          <p:nvSpPr>
            <p:cNvPr id="362" name="Google Shape;362;p15"/>
            <p:cNvSpPr/>
            <p:nvPr/>
          </p:nvSpPr>
          <p:spPr>
            <a:xfrm>
              <a:off x="0" y="0"/>
              <a:ext cx="2717076" cy="1414346"/>
            </a:xfrm>
            <a:custGeom>
              <a:rect b="b" l="l" r="r" t="t"/>
              <a:pathLst>
                <a:path extrusionOk="0" h="1414346" w="2717076">
                  <a:moveTo>
                    <a:pt x="39023" y="0"/>
                  </a:moveTo>
                  <a:lnTo>
                    <a:pt x="2678053" y="0"/>
                  </a:lnTo>
                  <a:cubicBezTo>
                    <a:pt x="2699605" y="0"/>
                    <a:pt x="2717076" y="17471"/>
                    <a:pt x="2717076" y="39023"/>
                  </a:cubicBezTo>
                  <a:lnTo>
                    <a:pt x="2717076" y="1375323"/>
                  </a:lnTo>
                  <a:cubicBezTo>
                    <a:pt x="2717076" y="1385672"/>
                    <a:pt x="2712965" y="1395598"/>
                    <a:pt x="2705646" y="1402916"/>
                  </a:cubicBezTo>
                  <a:cubicBezTo>
                    <a:pt x="2698328" y="1410235"/>
                    <a:pt x="2688402" y="1414346"/>
                    <a:pt x="2678053" y="1414346"/>
                  </a:cubicBezTo>
                  <a:lnTo>
                    <a:pt x="39023" y="1414346"/>
                  </a:lnTo>
                  <a:cubicBezTo>
                    <a:pt x="17471" y="1414346"/>
                    <a:pt x="0" y="1396875"/>
                    <a:pt x="0" y="1375323"/>
                  </a:cubicBezTo>
                  <a:lnTo>
                    <a:pt x="0" y="39023"/>
                  </a:lnTo>
                  <a:cubicBezTo>
                    <a:pt x="0" y="17471"/>
                    <a:pt x="17471" y="0"/>
                    <a:pt x="39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5"/>
            <p:cNvSpPr txBox="1"/>
            <p:nvPr/>
          </p:nvSpPr>
          <p:spPr>
            <a:xfrm>
              <a:off x="0" y="-47625"/>
              <a:ext cx="2717076" cy="146197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4" name="Google Shape;364;p15"/>
          <p:cNvSpPr/>
          <p:nvPr/>
        </p:nvSpPr>
        <p:spPr>
          <a:xfrm>
            <a:off x="4607826" y="3655970"/>
            <a:ext cx="2048500" cy="674143"/>
          </a:xfrm>
          <a:custGeom>
            <a:rect b="b" l="l" r="r" t="t"/>
            <a:pathLst>
              <a:path extrusionOk="0" h="674143" w="2048500">
                <a:moveTo>
                  <a:pt x="0" y="0"/>
                </a:moveTo>
                <a:lnTo>
                  <a:pt x="2048499" y="0"/>
                </a:lnTo>
                <a:lnTo>
                  <a:pt x="2048499" y="674143"/>
                </a:lnTo>
                <a:lnTo>
                  <a:pt x="0" y="6741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5" name="Google Shape;365;p15"/>
          <p:cNvSpPr/>
          <p:nvPr/>
        </p:nvSpPr>
        <p:spPr>
          <a:xfrm>
            <a:off x="11947899" y="3320412"/>
            <a:ext cx="6340101" cy="6332045"/>
          </a:xfrm>
          <a:custGeom>
            <a:rect b="b" l="l" r="r" t="t"/>
            <a:pathLst>
              <a:path extrusionOk="0" h="6332045" w="6340101">
                <a:moveTo>
                  <a:pt x="0" y="0"/>
                </a:moveTo>
                <a:lnTo>
                  <a:pt x="6340101" y="0"/>
                </a:lnTo>
                <a:lnTo>
                  <a:pt x="6340101" y="6332046"/>
                </a:lnTo>
                <a:lnTo>
                  <a:pt x="0" y="63320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6" name="Google Shape;366;p15"/>
          <p:cNvSpPr txBox="1"/>
          <p:nvPr/>
        </p:nvSpPr>
        <p:spPr>
          <a:xfrm>
            <a:off x="452270" y="405388"/>
            <a:ext cx="8691730" cy="21145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TECNOLOGIAS DEL DESARROLO</a:t>
            </a:r>
            <a:endParaRPr/>
          </a:p>
        </p:txBody>
      </p:sp>
      <p:sp>
        <p:nvSpPr>
          <p:cNvPr id="367" name="Google Shape;367;p15"/>
          <p:cNvSpPr txBox="1"/>
          <p:nvPr/>
        </p:nvSpPr>
        <p:spPr>
          <a:xfrm>
            <a:off x="1028700" y="4838570"/>
            <a:ext cx="9677825" cy="3678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23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El desarrollo del proyecto se realizó con Python-Django 4.x para la aplicación web, destinada a gestionar mantenedores de productos, categorías, clientes, proveedores, promociones y pedidos; Flutter 3.x para la aplicación móvil, enfocada en la localización de productos en el supermercado y el envío de notificaciones de promociones; y una base de datos SQL (PostgreSQL 15 / MySQL 8) para centralizar inventario, ventas, usuarios y promociones.</a:t>
            </a:r>
            <a:endParaRPr/>
          </a:p>
          <a:p>
            <a:pPr indent="0" lvl="0" marL="0" marR="0" rtl="0" algn="l">
              <a:lnSpc>
                <a:spcPct val="135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2399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16"/>
          <p:cNvGrpSpPr/>
          <p:nvPr/>
        </p:nvGrpSpPr>
        <p:grpSpPr>
          <a:xfrm>
            <a:off x="154187" y="847874"/>
            <a:ext cx="8836532" cy="1581158"/>
            <a:chOff x="0" y="-47625"/>
            <a:chExt cx="2327317" cy="416437"/>
          </a:xfrm>
        </p:grpSpPr>
        <p:sp>
          <p:nvSpPr>
            <p:cNvPr id="373" name="Google Shape;373;p16"/>
            <p:cNvSpPr/>
            <p:nvPr/>
          </p:nvSpPr>
          <p:spPr>
            <a:xfrm>
              <a:off x="0" y="0"/>
              <a:ext cx="2327317" cy="368812"/>
            </a:xfrm>
            <a:custGeom>
              <a:rect b="b" l="l" r="r" t="t"/>
              <a:pathLst>
                <a:path extrusionOk="0" h="368812" w="2327317">
                  <a:moveTo>
                    <a:pt x="0" y="0"/>
                  </a:moveTo>
                  <a:lnTo>
                    <a:pt x="2327317" y="0"/>
                  </a:lnTo>
                  <a:lnTo>
                    <a:pt x="2327317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374" name="Google Shape;374;p16"/>
            <p:cNvSpPr txBox="1"/>
            <p:nvPr/>
          </p:nvSpPr>
          <p:spPr>
            <a:xfrm>
              <a:off x="0" y="-47625"/>
              <a:ext cx="2327317" cy="4164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5" name="Google Shape;375;p16"/>
          <p:cNvSpPr/>
          <p:nvPr/>
        </p:nvSpPr>
        <p:spPr>
          <a:xfrm>
            <a:off x="452270" y="2937657"/>
            <a:ext cx="13574367" cy="6668408"/>
          </a:xfrm>
          <a:custGeom>
            <a:rect b="b" l="l" r="r" t="t"/>
            <a:pathLst>
              <a:path extrusionOk="0" h="6668408" w="13574367">
                <a:moveTo>
                  <a:pt x="0" y="0"/>
                </a:moveTo>
                <a:lnTo>
                  <a:pt x="13574368" y="0"/>
                </a:lnTo>
                <a:lnTo>
                  <a:pt x="13574368" y="6668408"/>
                </a:lnTo>
                <a:lnTo>
                  <a:pt x="0" y="66684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6" name="Google Shape;376;p16"/>
          <p:cNvSpPr/>
          <p:nvPr/>
        </p:nvSpPr>
        <p:spPr>
          <a:xfrm>
            <a:off x="14056982" y="2937657"/>
            <a:ext cx="3202318" cy="6668408"/>
          </a:xfrm>
          <a:custGeom>
            <a:rect b="b" l="l" r="r" t="t"/>
            <a:pathLst>
              <a:path extrusionOk="0" h="6668408" w="3202318">
                <a:moveTo>
                  <a:pt x="0" y="0"/>
                </a:moveTo>
                <a:lnTo>
                  <a:pt x="3202318" y="0"/>
                </a:lnTo>
                <a:lnTo>
                  <a:pt x="3202318" y="6668408"/>
                </a:lnTo>
                <a:lnTo>
                  <a:pt x="0" y="66684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448" r="-2447" t="0"/>
            </a:stretch>
          </a:blipFill>
          <a:ln>
            <a:noFill/>
          </a:ln>
        </p:spPr>
      </p:sp>
      <p:sp>
        <p:nvSpPr>
          <p:cNvPr id="377" name="Google Shape;377;p16"/>
          <p:cNvSpPr/>
          <p:nvPr/>
        </p:nvSpPr>
        <p:spPr>
          <a:xfrm>
            <a:off x="13032732" y="9258300"/>
            <a:ext cx="2048500" cy="674143"/>
          </a:xfrm>
          <a:custGeom>
            <a:rect b="b" l="l" r="r" t="t"/>
            <a:pathLst>
              <a:path extrusionOk="0" h="674143" w="2048500">
                <a:moveTo>
                  <a:pt x="0" y="0"/>
                </a:moveTo>
                <a:lnTo>
                  <a:pt x="2048500" y="0"/>
                </a:lnTo>
                <a:lnTo>
                  <a:pt x="2048500" y="674143"/>
                </a:lnTo>
                <a:lnTo>
                  <a:pt x="0" y="6741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8" name="Google Shape;378;p16"/>
          <p:cNvSpPr txBox="1"/>
          <p:nvPr/>
        </p:nvSpPr>
        <p:spPr>
          <a:xfrm>
            <a:off x="452270" y="1138316"/>
            <a:ext cx="8691730" cy="1047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MOCKUP WEB</a:t>
            </a:r>
            <a:endParaRPr/>
          </a:p>
        </p:txBody>
      </p:sp>
      <p:sp>
        <p:nvSpPr>
          <p:cNvPr id="379" name="Google Shape;379;p16"/>
          <p:cNvSpPr/>
          <p:nvPr/>
        </p:nvSpPr>
        <p:spPr>
          <a:xfrm rot="2411790">
            <a:off x="16235050" y="2767524"/>
            <a:ext cx="2048500" cy="674143"/>
          </a:xfrm>
          <a:custGeom>
            <a:rect b="b" l="l" r="r" t="t"/>
            <a:pathLst>
              <a:path extrusionOk="0" h="674143" w="2048500">
                <a:moveTo>
                  <a:pt x="0" y="0"/>
                </a:moveTo>
                <a:lnTo>
                  <a:pt x="2048500" y="0"/>
                </a:lnTo>
                <a:lnTo>
                  <a:pt x="2048500" y="674143"/>
                </a:lnTo>
                <a:lnTo>
                  <a:pt x="0" y="6741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0" name="Google Shape;380;p16"/>
          <p:cNvSpPr/>
          <p:nvPr/>
        </p:nvSpPr>
        <p:spPr>
          <a:xfrm rot="-805357">
            <a:off x="13284234" y="543582"/>
            <a:ext cx="2150943" cy="2174118"/>
          </a:xfrm>
          <a:custGeom>
            <a:rect b="b" l="l" r="r" t="t"/>
            <a:pathLst>
              <a:path extrusionOk="0" h="2174118" w="2150943">
                <a:moveTo>
                  <a:pt x="0" y="0"/>
                </a:moveTo>
                <a:lnTo>
                  <a:pt x="2150943" y="0"/>
                </a:lnTo>
                <a:lnTo>
                  <a:pt x="2150943" y="2174118"/>
                </a:lnTo>
                <a:lnTo>
                  <a:pt x="0" y="217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" name="Google Shape;385;p17"/>
          <p:cNvGrpSpPr/>
          <p:nvPr/>
        </p:nvGrpSpPr>
        <p:grpSpPr>
          <a:xfrm>
            <a:off x="154187" y="847874"/>
            <a:ext cx="8836532" cy="1581158"/>
            <a:chOff x="0" y="-47625"/>
            <a:chExt cx="2327317" cy="416437"/>
          </a:xfrm>
        </p:grpSpPr>
        <p:sp>
          <p:nvSpPr>
            <p:cNvPr id="386" name="Google Shape;386;p17"/>
            <p:cNvSpPr/>
            <p:nvPr/>
          </p:nvSpPr>
          <p:spPr>
            <a:xfrm>
              <a:off x="0" y="0"/>
              <a:ext cx="2327317" cy="368812"/>
            </a:xfrm>
            <a:custGeom>
              <a:rect b="b" l="l" r="r" t="t"/>
              <a:pathLst>
                <a:path extrusionOk="0" h="368812" w="2327317">
                  <a:moveTo>
                    <a:pt x="0" y="0"/>
                  </a:moveTo>
                  <a:lnTo>
                    <a:pt x="2327317" y="0"/>
                  </a:lnTo>
                  <a:lnTo>
                    <a:pt x="2327317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387" name="Google Shape;387;p17"/>
            <p:cNvSpPr txBox="1"/>
            <p:nvPr/>
          </p:nvSpPr>
          <p:spPr>
            <a:xfrm>
              <a:off x="0" y="-47625"/>
              <a:ext cx="2327317" cy="4164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8" name="Google Shape;388;p17"/>
          <p:cNvSpPr/>
          <p:nvPr/>
        </p:nvSpPr>
        <p:spPr>
          <a:xfrm rot="-805357">
            <a:off x="13284234" y="543582"/>
            <a:ext cx="2150943" cy="2174118"/>
          </a:xfrm>
          <a:custGeom>
            <a:rect b="b" l="l" r="r" t="t"/>
            <a:pathLst>
              <a:path extrusionOk="0" h="2174118" w="2150943">
                <a:moveTo>
                  <a:pt x="0" y="0"/>
                </a:moveTo>
                <a:lnTo>
                  <a:pt x="2150943" y="0"/>
                </a:lnTo>
                <a:lnTo>
                  <a:pt x="2150943" y="2174118"/>
                </a:lnTo>
                <a:lnTo>
                  <a:pt x="0" y="217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89" name="Google Shape;389;p17"/>
          <p:cNvGrpSpPr/>
          <p:nvPr/>
        </p:nvGrpSpPr>
        <p:grpSpPr>
          <a:xfrm>
            <a:off x="4798135" y="2937657"/>
            <a:ext cx="2774232" cy="5487949"/>
            <a:chOff x="0" y="0"/>
            <a:chExt cx="2620010" cy="5182870"/>
          </a:xfrm>
        </p:grpSpPr>
        <p:sp>
          <p:nvSpPr>
            <p:cNvPr id="390" name="Google Shape;390;p17"/>
            <p:cNvSpPr/>
            <p:nvPr/>
          </p:nvSpPr>
          <p:spPr>
            <a:xfrm>
              <a:off x="53340" y="25400"/>
              <a:ext cx="2513330" cy="5132070"/>
            </a:xfrm>
            <a:custGeom>
              <a:rect b="b" l="l" r="r" t="t"/>
              <a:pathLst>
                <a:path extrusionOk="0"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185420" y="156210"/>
              <a:ext cx="2251710" cy="4876800"/>
            </a:xfrm>
            <a:custGeom>
              <a:rect b="b" l="l" r="r" t="t"/>
              <a:pathLst>
                <a:path extrusionOk="0"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13048" r="-13047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1121410" y="198120"/>
              <a:ext cx="347980" cy="43180"/>
            </a:xfrm>
            <a:custGeom>
              <a:rect b="b" l="l" r="r" t="t"/>
              <a:pathLst>
                <a:path extrusionOk="0"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1578312" y="187909"/>
              <a:ext cx="66636" cy="63602"/>
            </a:xfrm>
            <a:custGeom>
              <a:rect b="b" l="l" r="r" t="t"/>
              <a:pathLst>
                <a:path extrusionOk="0"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0" y="685800"/>
              <a:ext cx="27940" cy="213360"/>
            </a:xfrm>
            <a:custGeom>
              <a:rect b="b" l="l" r="r" t="t"/>
              <a:pathLst>
                <a:path extrusionOk="0"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0" y="1057910"/>
              <a:ext cx="27940" cy="384810"/>
            </a:xfrm>
            <a:custGeom>
              <a:rect b="b" l="l" r="r" t="t"/>
              <a:pathLst>
                <a:path extrusionOk="0"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0" y="1526540"/>
              <a:ext cx="27940" cy="386080"/>
            </a:xfrm>
            <a:custGeom>
              <a:rect b="b" l="l" r="r" t="t"/>
              <a:pathLst>
                <a:path extrusionOk="0"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2592070" y="1184910"/>
              <a:ext cx="27940" cy="618490"/>
            </a:xfrm>
            <a:custGeom>
              <a:rect b="b" l="l" r="r" t="t"/>
              <a:pathLst>
                <a:path extrusionOk="0"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27940" y="0"/>
              <a:ext cx="2564130" cy="5182870"/>
            </a:xfrm>
            <a:custGeom>
              <a:rect b="b" l="l" r="r" t="t"/>
              <a:pathLst>
                <a:path extrusionOk="0"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" name="Google Shape;399;p17"/>
          <p:cNvGrpSpPr/>
          <p:nvPr/>
        </p:nvGrpSpPr>
        <p:grpSpPr>
          <a:xfrm>
            <a:off x="10287039" y="2937657"/>
            <a:ext cx="2774232" cy="5487949"/>
            <a:chOff x="0" y="0"/>
            <a:chExt cx="2620010" cy="5182870"/>
          </a:xfrm>
        </p:grpSpPr>
        <p:sp>
          <p:nvSpPr>
            <p:cNvPr id="400" name="Google Shape;400;p17"/>
            <p:cNvSpPr/>
            <p:nvPr/>
          </p:nvSpPr>
          <p:spPr>
            <a:xfrm>
              <a:off x="53340" y="25400"/>
              <a:ext cx="2513330" cy="5132070"/>
            </a:xfrm>
            <a:custGeom>
              <a:rect b="b" l="l" r="r" t="t"/>
              <a:pathLst>
                <a:path extrusionOk="0"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185420" y="156210"/>
              <a:ext cx="2251710" cy="4876800"/>
            </a:xfrm>
            <a:custGeom>
              <a:rect b="b" l="l" r="r" t="t"/>
              <a:pathLst>
                <a:path extrusionOk="0"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-4371" r="-437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1121410" y="198120"/>
              <a:ext cx="347980" cy="43180"/>
            </a:xfrm>
            <a:custGeom>
              <a:rect b="b" l="l" r="r" t="t"/>
              <a:pathLst>
                <a:path extrusionOk="0"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1578312" y="187909"/>
              <a:ext cx="66636" cy="63602"/>
            </a:xfrm>
            <a:custGeom>
              <a:rect b="b" l="l" r="r" t="t"/>
              <a:pathLst>
                <a:path extrusionOk="0"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0" y="685800"/>
              <a:ext cx="27940" cy="213360"/>
            </a:xfrm>
            <a:custGeom>
              <a:rect b="b" l="l" r="r" t="t"/>
              <a:pathLst>
                <a:path extrusionOk="0"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0" y="1057910"/>
              <a:ext cx="27940" cy="384810"/>
            </a:xfrm>
            <a:custGeom>
              <a:rect b="b" l="l" r="r" t="t"/>
              <a:pathLst>
                <a:path extrusionOk="0"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0" y="1526540"/>
              <a:ext cx="27940" cy="386080"/>
            </a:xfrm>
            <a:custGeom>
              <a:rect b="b" l="l" r="r" t="t"/>
              <a:pathLst>
                <a:path extrusionOk="0"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2592070" y="1184910"/>
              <a:ext cx="27940" cy="618490"/>
            </a:xfrm>
            <a:custGeom>
              <a:rect b="b" l="l" r="r" t="t"/>
              <a:pathLst>
                <a:path extrusionOk="0"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27940" y="0"/>
              <a:ext cx="2564130" cy="5182870"/>
            </a:xfrm>
            <a:custGeom>
              <a:rect b="b" l="l" r="r" t="t"/>
              <a:pathLst>
                <a:path extrusionOk="0"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9" name="Google Shape;409;p17"/>
          <p:cNvSpPr txBox="1"/>
          <p:nvPr/>
        </p:nvSpPr>
        <p:spPr>
          <a:xfrm>
            <a:off x="452270" y="1138316"/>
            <a:ext cx="8691730" cy="1047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MOCKUP APP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2DEE8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8"/>
          <p:cNvSpPr txBox="1"/>
          <p:nvPr/>
        </p:nvSpPr>
        <p:spPr>
          <a:xfrm>
            <a:off x="3944922" y="524593"/>
            <a:ext cx="10398156" cy="1203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COSTO POR FASE</a:t>
            </a:r>
            <a:endParaRPr/>
          </a:p>
        </p:txBody>
      </p:sp>
      <p:sp>
        <p:nvSpPr>
          <p:cNvPr id="415" name="Google Shape;415;p18"/>
          <p:cNvSpPr/>
          <p:nvPr/>
        </p:nvSpPr>
        <p:spPr>
          <a:xfrm>
            <a:off x="6019353" y="1326359"/>
            <a:ext cx="6293300" cy="720869"/>
          </a:xfrm>
          <a:custGeom>
            <a:rect b="b" l="l" r="r" t="t"/>
            <a:pathLst>
              <a:path extrusionOk="0" h="720869" w="6293300">
                <a:moveTo>
                  <a:pt x="0" y="0"/>
                </a:moveTo>
                <a:lnTo>
                  <a:pt x="6293300" y="0"/>
                </a:lnTo>
                <a:lnTo>
                  <a:pt x="6293300" y="720869"/>
                </a:lnTo>
                <a:lnTo>
                  <a:pt x="0" y="7208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2999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6" name="Google Shape;416;p18"/>
          <p:cNvSpPr/>
          <p:nvPr/>
        </p:nvSpPr>
        <p:spPr>
          <a:xfrm>
            <a:off x="2102816" y="2882112"/>
            <a:ext cx="15742020" cy="5824548"/>
          </a:xfrm>
          <a:custGeom>
            <a:rect b="b" l="l" r="r" t="t"/>
            <a:pathLst>
              <a:path extrusionOk="0" h="5824548" w="15742020">
                <a:moveTo>
                  <a:pt x="0" y="0"/>
                </a:moveTo>
                <a:lnTo>
                  <a:pt x="15742020" y="0"/>
                </a:lnTo>
                <a:lnTo>
                  <a:pt x="15742020" y="5824548"/>
                </a:lnTo>
                <a:lnTo>
                  <a:pt x="0" y="58245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1844" l="0" r="-43944" t="-12098"/>
            </a:stretch>
          </a:blipFill>
          <a:ln>
            <a:noFill/>
          </a:ln>
        </p:spPr>
      </p:sp>
      <p:sp>
        <p:nvSpPr>
          <p:cNvPr id="417" name="Google Shape;417;p18"/>
          <p:cNvSpPr/>
          <p:nvPr/>
        </p:nvSpPr>
        <p:spPr>
          <a:xfrm>
            <a:off x="15394161" y="327251"/>
            <a:ext cx="2450675" cy="2122898"/>
          </a:xfrm>
          <a:custGeom>
            <a:rect b="b" l="l" r="r" t="t"/>
            <a:pathLst>
              <a:path extrusionOk="0" h="2122898" w="2450675">
                <a:moveTo>
                  <a:pt x="0" y="0"/>
                </a:moveTo>
                <a:lnTo>
                  <a:pt x="2450675" y="0"/>
                </a:lnTo>
                <a:lnTo>
                  <a:pt x="2450675" y="2122897"/>
                </a:lnTo>
                <a:lnTo>
                  <a:pt x="0" y="21228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8" name="Google Shape;418;p18"/>
          <p:cNvSpPr/>
          <p:nvPr/>
        </p:nvSpPr>
        <p:spPr>
          <a:xfrm rot="-901198">
            <a:off x="16675860" y="8448001"/>
            <a:ext cx="1571959" cy="517317"/>
          </a:xfrm>
          <a:custGeom>
            <a:rect b="b" l="l" r="r" t="t"/>
            <a:pathLst>
              <a:path extrusionOk="0" h="517317" w="1571959">
                <a:moveTo>
                  <a:pt x="0" y="0"/>
                </a:moveTo>
                <a:lnTo>
                  <a:pt x="1571960" y="0"/>
                </a:lnTo>
                <a:lnTo>
                  <a:pt x="1571960" y="517317"/>
                </a:lnTo>
                <a:lnTo>
                  <a:pt x="0" y="5173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9" name="Google Shape;419;p18"/>
          <p:cNvSpPr/>
          <p:nvPr/>
        </p:nvSpPr>
        <p:spPr>
          <a:xfrm rot="-901198">
            <a:off x="1632084" y="2623453"/>
            <a:ext cx="1571959" cy="517317"/>
          </a:xfrm>
          <a:custGeom>
            <a:rect b="b" l="l" r="r" t="t"/>
            <a:pathLst>
              <a:path extrusionOk="0" h="517317" w="1571959">
                <a:moveTo>
                  <a:pt x="0" y="0"/>
                </a:moveTo>
                <a:lnTo>
                  <a:pt x="1571959" y="0"/>
                </a:lnTo>
                <a:lnTo>
                  <a:pt x="1571959" y="517318"/>
                </a:lnTo>
                <a:lnTo>
                  <a:pt x="0" y="5173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2DEE8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9"/>
          <p:cNvSpPr txBox="1"/>
          <p:nvPr/>
        </p:nvSpPr>
        <p:spPr>
          <a:xfrm>
            <a:off x="3944922" y="524593"/>
            <a:ext cx="10398156" cy="1203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MERCADO</a:t>
            </a:r>
            <a:endParaRPr/>
          </a:p>
        </p:txBody>
      </p:sp>
      <p:sp>
        <p:nvSpPr>
          <p:cNvPr id="425" name="Google Shape;425;p19"/>
          <p:cNvSpPr/>
          <p:nvPr/>
        </p:nvSpPr>
        <p:spPr>
          <a:xfrm>
            <a:off x="6019353" y="1326359"/>
            <a:ext cx="6293300" cy="720869"/>
          </a:xfrm>
          <a:custGeom>
            <a:rect b="b" l="l" r="r" t="t"/>
            <a:pathLst>
              <a:path extrusionOk="0" h="720869" w="6293300">
                <a:moveTo>
                  <a:pt x="0" y="0"/>
                </a:moveTo>
                <a:lnTo>
                  <a:pt x="6293300" y="0"/>
                </a:lnTo>
                <a:lnTo>
                  <a:pt x="6293300" y="720869"/>
                </a:lnTo>
                <a:lnTo>
                  <a:pt x="0" y="7208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2999"/>
            </a:blip>
            <a:stretch>
              <a:fillRect b="0" l="0" r="0" t="0"/>
            </a:stretch>
          </a:blipFill>
          <a:ln>
            <a:noFill/>
          </a:ln>
        </p:spPr>
      </p:sp>
      <p:graphicFrame>
        <p:nvGraphicFramePr>
          <p:cNvPr id="426" name="Google Shape;426;p19"/>
          <p:cNvGraphicFramePr/>
          <p:nvPr/>
        </p:nvGraphicFramePr>
        <p:xfrm>
          <a:off x="3244224" y="2199628"/>
          <a:ext cx="11215688" cy="7667387"/>
        </p:xfrm>
        <a:graphic>
          <a:graphicData uri="http://schemas.openxmlformats.org/presentationml/2006/ole">
            <mc:AlternateContent>
              <mc:Choice Requires="v">
                <p:oleObj r:id="rId5" imgH="7667387" imgW="11215688" progId="Excel.Sheet.12" spid="_x0000_s1">
                  <p:embed/>
                </p:oleObj>
              </mc:Choice>
              <mc:Fallback>
                <p:oleObj r:id="rId6" imgH="7667387" imgW="11215688" progId="Excel.Sheet.12">
                  <p:embed/>
                  <p:pic>
                    <p:nvPicPr>
                      <p:cNvPr id="426" name="Google Shape;426;p19"/>
                      <p:cNvPicPr preferRelativeResize="0"/>
                      <p:nvPr/>
                    </p:nvPicPr>
                    <p:blipFill rotWithShape="1">
                      <a:blip r:embed="rId7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3244224" y="2199628"/>
                        <a:ext cx="11215688" cy="7667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7" name="Google Shape;427;p19"/>
          <p:cNvSpPr/>
          <p:nvPr/>
        </p:nvSpPr>
        <p:spPr>
          <a:xfrm rot="-901198">
            <a:off x="2332782" y="2242082"/>
            <a:ext cx="1571959" cy="517317"/>
          </a:xfrm>
          <a:custGeom>
            <a:rect b="b" l="l" r="r" t="t"/>
            <a:pathLst>
              <a:path extrusionOk="0" h="517317" w="1571959">
                <a:moveTo>
                  <a:pt x="0" y="0"/>
                </a:moveTo>
                <a:lnTo>
                  <a:pt x="1571959" y="0"/>
                </a:lnTo>
                <a:lnTo>
                  <a:pt x="1571959" y="517318"/>
                </a:lnTo>
                <a:lnTo>
                  <a:pt x="0" y="5173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8" name="Google Shape;428;p19"/>
          <p:cNvSpPr/>
          <p:nvPr/>
        </p:nvSpPr>
        <p:spPr>
          <a:xfrm rot="-901198">
            <a:off x="14608181" y="9608356"/>
            <a:ext cx="1571959" cy="517317"/>
          </a:xfrm>
          <a:custGeom>
            <a:rect b="b" l="l" r="r" t="t"/>
            <a:pathLst>
              <a:path extrusionOk="0" h="517317" w="1571959">
                <a:moveTo>
                  <a:pt x="0" y="0"/>
                </a:moveTo>
                <a:lnTo>
                  <a:pt x="1571960" y="0"/>
                </a:lnTo>
                <a:lnTo>
                  <a:pt x="1571960" y="517318"/>
                </a:lnTo>
                <a:lnTo>
                  <a:pt x="0" y="5173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9" name="Google Shape;429;p19"/>
          <p:cNvSpPr/>
          <p:nvPr/>
        </p:nvSpPr>
        <p:spPr>
          <a:xfrm>
            <a:off x="263977" y="4133791"/>
            <a:ext cx="2028625" cy="1899530"/>
          </a:xfrm>
          <a:custGeom>
            <a:rect b="b" l="l" r="r" t="t"/>
            <a:pathLst>
              <a:path extrusionOk="0" h="1899530" w="2028625">
                <a:moveTo>
                  <a:pt x="0" y="0"/>
                </a:moveTo>
                <a:lnTo>
                  <a:pt x="2028625" y="0"/>
                </a:lnTo>
                <a:lnTo>
                  <a:pt x="2028625" y="1899530"/>
                </a:lnTo>
                <a:lnTo>
                  <a:pt x="0" y="18995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0" name="Google Shape;430;p19"/>
          <p:cNvSpPr/>
          <p:nvPr/>
        </p:nvSpPr>
        <p:spPr>
          <a:xfrm rot="-786911">
            <a:off x="16220321" y="872019"/>
            <a:ext cx="1102167" cy="1628722"/>
          </a:xfrm>
          <a:custGeom>
            <a:rect b="b" l="l" r="r" t="t"/>
            <a:pathLst>
              <a:path extrusionOk="0" h="1628722" w="1102167">
                <a:moveTo>
                  <a:pt x="0" y="0"/>
                </a:moveTo>
                <a:lnTo>
                  <a:pt x="1102167" y="0"/>
                </a:lnTo>
                <a:lnTo>
                  <a:pt x="1102167" y="1628722"/>
                </a:lnTo>
                <a:lnTo>
                  <a:pt x="0" y="16287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2DEE8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/>
          <p:nvPr/>
        </p:nvSpPr>
        <p:spPr>
          <a:xfrm>
            <a:off x="-378069" y="2424562"/>
            <a:ext cx="9522069" cy="8415236"/>
          </a:xfrm>
          <a:custGeom>
            <a:rect b="b" l="l" r="r" t="t"/>
            <a:pathLst>
              <a:path extrusionOk="0" h="1575825" w="1783089">
                <a:moveTo>
                  <a:pt x="14635" y="0"/>
                </a:moveTo>
                <a:lnTo>
                  <a:pt x="1768454" y="0"/>
                </a:lnTo>
                <a:cubicBezTo>
                  <a:pt x="1772336" y="0"/>
                  <a:pt x="1776058" y="1542"/>
                  <a:pt x="1778803" y="4286"/>
                </a:cubicBezTo>
                <a:cubicBezTo>
                  <a:pt x="1781547" y="7031"/>
                  <a:pt x="1783089" y="10753"/>
                  <a:pt x="1783089" y="14635"/>
                </a:cubicBezTo>
                <a:lnTo>
                  <a:pt x="1783089" y="1561190"/>
                </a:lnTo>
                <a:cubicBezTo>
                  <a:pt x="1783089" y="1565071"/>
                  <a:pt x="1781547" y="1568794"/>
                  <a:pt x="1778803" y="1571538"/>
                </a:cubicBezTo>
                <a:cubicBezTo>
                  <a:pt x="1776058" y="1574283"/>
                  <a:pt x="1772336" y="1575825"/>
                  <a:pt x="1768454" y="1575825"/>
                </a:cubicBezTo>
                <a:lnTo>
                  <a:pt x="14635" y="1575825"/>
                </a:lnTo>
                <a:cubicBezTo>
                  <a:pt x="10753" y="1575825"/>
                  <a:pt x="7031" y="1574283"/>
                  <a:pt x="4286" y="1571538"/>
                </a:cubicBezTo>
                <a:cubicBezTo>
                  <a:pt x="1542" y="1568794"/>
                  <a:pt x="0" y="1565071"/>
                  <a:pt x="0" y="1561190"/>
                </a:cubicBezTo>
                <a:lnTo>
                  <a:pt x="0" y="14635"/>
                </a:lnTo>
                <a:cubicBezTo>
                  <a:pt x="0" y="10753"/>
                  <a:pt x="1542" y="7031"/>
                  <a:pt x="4286" y="4286"/>
                </a:cubicBezTo>
                <a:cubicBezTo>
                  <a:pt x="7031" y="1542"/>
                  <a:pt x="10753" y="0"/>
                  <a:pt x="14635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6321" r="-1632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2"/>
          <p:cNvGrpSpPr/>
          <p:nvPr/>
        </p:nvGrpSpPr>
        <p:grpSpPr>
          <a:xfrm>
            <a:off x="-860859" y="717425"/>
            <a:ext cx="9364070" cy="1707138"/>
            <a:chOff x="0" y="-47625"/>
            <a:chExt cx="2466257" cy="449617"/>
          </a:xfrm>
        </p:grpSpPr>
        <p:sp>
          <p:nvSpPr>
            <p:cNvPr id="103" name="Google Shape;103;p2"/>
            <p:cNvSpPr/>
            <p:nvPr/>
          </p:nvSpPr>
          <p:spPr>
            <a:xfrm>
              <a:off x="0" y="0"/>
              <a:ext cx="2466257" cy="401992"/>
            </a:xfrm>
            <a:custGeom>
              <a:rect b="b" l="l" r="r" t="t"/>
              <a:pathLst>
                <a:path extrusionOk="0" h="401992" w="2466257">
                  <a:moveTo>
                    <a:pt x="0" y="0"/>
                  </a:moveTo>
                  <a:lnTo>
                    <a:pt x="2466257" y="0"/>
                  </a:lnTo>
                  <a:lnTo>
                    <a:pt x="2466257" y="401992"/>
                  </a:lnTo>
                  <a:lnTo>
                    <a:pt x="0" y="401992"/>
                  </a:lnTo>
                  <a:close/>
                </a:path>
              </a:pathLst>
            </a:custGeom>
            <a:solidFill>
              <a:srgbClr val="4A9BB4"/>
            </a:solidFill>
            <a:ln>
              <a:noFill/>
            </a:ln>
          </p:spPr>
        </p:sp>
        <p:sp>
          <p:nvSpPr>
            <p:cNvPr id="104" name="Google Shape;104;p2"/>
            <p:cNvSpPr txBox="1"/>
            <p:nvPr/>
          </p:nvSpPr>
          <p:spPr>
            <a:xfrm>
              <a:off x="0" y="-47625"/>
              <a:ext cx="2466257" cy="4496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" name="Google Shape;105;p2"/>
          <p:cNvGrpSpPr/>
          <p:nvPr/>
        </p:nvGrpSpPr>
        <p:grpSpPr>
          <a:xfrm>
            <a:off x="9842082" y="3539589"/>
            <a:ext cx="7417218" cy="4625907"/>
            <a:chOff x="0" y="-47625"/>
            <a:chExt cx="1953506" cy="1218346"/>
          </a:xfrm>
        </p:grpSpPr>
        <p:sp>
          <p:nvSpPr>
            <p:cNvPr id="106" name="Google Shape;106;p2"/>
            <p:cNvSpPr/>
            <p:nvPr/>
          </p:nvSpPr>
          <p:spPr>
            <a:xfrm>
              <a:off x="0" y="0"/>
              <a:ext cx="1953506" cy="1170721"/>
            </a:xfrm>
            <a:custGeom>
              <a:rect b="b" l="l" r="r" t="t"/>
              <a:pathLst>
                <a:path extrusionOk="0" h="1170721" w="1953506">
                  <a:moveTo>
                    <a:pt x="61583" y="0"/>
                  </a:moveTo>
                  <a:lnTo>
                    <a:pt x="1891923" y="0"/>
                  </a:lnTo>
                  <a:cubicBezTo>
                    <a:pt x="1908256" y="0"/>
                    <a:pt x="1923920" y="6488"/>
                    <a:pt x="1935469" y="18037"/>
                  </a:cubicBezTo>
                  <a:cubicBezTo>
                    <a:pt x="1947018" y="29586"/>
                    <a:pt x="1953506" y="45250"/>
                    <a:pt x="1953506" y="61583"/>
                  </a:cubicBezTo>
                  <a:lnTo>
                    <a:pt x="1953506" y="1109138"/>
                  </a:lnTo>
                  <a:cubicBezTo>
                    <a:pt x="1953506" y="1125471"/>
                    <a:pt x="1947018" y="1141135"/>
                    <a:pt x="1935469" y="1152684"/>
                  </a:cubicBezTo>
                  <a:cubicBezTo>
                    <a:pt x="1923920" y="1164233"/>
                    <a:pt x="1908256" y="1170721"/>
                    <a:pt x="1891923" y="1170721"/>
                  </a:cubicBezTo>
                  <a:lnTo>
                    <a:pt x="61583" y="1170721"/>
                  </a:lnTo>
                  <a:cubicBezTo>
                    <a:pt x="27572" y="1170721"/>
                    <a:pt x="0" y="1143149"/>
                    <a:pt x="0" y="1109138"/>
                  </a:cubicBezTo>
                  <a:lnTo>
                    <a:pt x="0" y="61583"/>
                  </a:lnTo>
                  <a:cubicBezTo>
                    <a:pt x="0" y="45250"/>
                    <a:pt x="6488" y="29586"/>
                    <a:pt x="18037" y="18037"/>
                  </a:cubicBezTo>
                  <a:cubicBezTo>
                    <a:pt x="29586" y="6488"/>
                    <a:pt x="45250" y="0"/>
                    <a:pt x="615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 txBox="1"/>
            <p:nvPr/>
          </p:nvSpPr>
          <p:spPr>
            <a:xfrm>
              <a:off x="0" y="-47625"/>
              <a:ext cx="1953506" cy="1218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8" name="Google Shape;108;p2"/>
          <p:cNvSpPr/>
          <p:nvPr/>
        </p:nvSpPr>
        <p:spPr>
          <a:xfrm>
            <a:off x="12670917" y="3383344"/>
            <a:ext cx="2048500" cy="674143"/>
          </a:xfrm>
          <a:custGeom>
            <a:rect b="b" l="l" r="r" t="t"/>
            <a:pathLst>
              <a:path extrusionOk="0" h="674143" w="2048500">
                <a:moveTo>
                  <a:pt x="0" y="0"/>
                </a:moveTo>
                <a:lnTo>
                  <a:pt x="2048499" y="0"/>
                </a:lnTo>
                <a:lnTo>
                  <a:pt x="2048499" y="674143"/>
                </a:lnTo>
                <a:lnTo>
                  <a:pt x="0" y="6741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9" name="Google Shape;109;p2"/>
          <p:cNvSpPr/>
          <p:nvPr/>
        </p:nvSpPr>
        <p:spPr>
          <a:xfrm rot="-720951">
            <a:off x="15621772" y="70166"/>
            <a:ext cx="2360823" cy="3182481"/>
          </a:xfrm>
          <a:custGeom>
            <a:rect b="b" l="l" r="r" t="t"/>
            <a:pathLst>
              <a:path extrusionOk="0" h="3182481" w="2360823">
                <a:moveTo>
                  <a:pt x="0" y="0"/>
                </a:moveTo>
                <a:lnTo>
                  <a:pt x="2360822" y="0"/>
                </a:lnTo>
                <a:lnTo>
                  <a:pt x="2360822" y="3182481"/>
                </a:lnTo>
                <a:lnTo>
                  <a:pt x="0" y="31824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0" name="Google Shape;110;p2"/>
          <p:cNvSpPr txBox="1"/>
          <p:nvPr/>
        </p:nvSpPr>
        <p:spPr>
          <a:xfrm>
            <a:off x="10131033" y="4589706"/>
            <a:ext cx="7128267" cy="26874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1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1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SuperLocaliza es una solución tecnológica que busca optimizar la gestión interna de los supermercados y mejorar la experiencia de compra de los clientes.</a:t>
            </a:r>
            <a:endParaRPr/>
          </a:p>
          <a:p>
            <a:pPr indent="0" lvl="0" marL="0" marR="0" rtl="0" algn="l">
              <a:lnSpc>
                <a:spcPct val="1351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1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Mediante una app móvil y una plataforma web, permite localizar productos en tiempo real, gestionar inventarios y comunicar promociones personalizadas, logrando así una operación más eficiente y una experiencia de compra más ágil y satisfactoria.</a:t>
            </a:r>
            <a:endParaRPr/>
          </a:p>
        </p:txBody>
      </p:sp>
      <p:sp>
        <p:nvSpPr>
          <p:cNvPr id="111" name="Google Shape;111;p2"/>
          <p:cNvSpPr txBox="1"/>
          <p:nvPr/>
        </p:nvSpPr>
        <p:spPr>
          <a:xfrm>
            <a:off x="842109" y="914819"/>
            <a:ext cx="8643032" cy="1203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INTRODUCCIÓN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2DEE8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0"/>
          <p:cNvSpPr txBox="1"/>
          <p:nvPr/>
        </p:nvSpPr>
        <p:spPr>
          <a:xfrm>
            <a:off x="3944922" y="524593"/>
            <a:ext cx="10398156" cy="1203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ROI</a:t>
            </a:r>
            <a:endParaRPr/>
          </a:p>
        </p:txBody>
      </p:sp>
      <p:sp>
        <p:nvSpPr>
          <p:cNvPr id="436" name="Google Shape;436;p20"/>
          <p:cNvSpPr/>
          <p:nvPr/>
        </p:nvSpPr>
        <p:spPr>
          <a:xfrm>
            <a:off x="6019353" y="1326359"/>
            <a:ext cx="6293300" cy="720869"/>
          </a:xfrm>
          <a:custGeom>
            <a:rect b="b" l="l" r="r" t="t"/>
            <a:pathLst>
              <a:path extrusionOk="0" h="720869" w="6293300">
                <a:moveTo>
                  <a:pt x="0" y="0"/>
                </a:moveTo>
                <a:lnTo>
                  <a:pt x="6293300" y="0"/>
                </a:lnTo>
                <a:lnTo>
                  <a:pt x="6293300" y="720869"/>
                </a:lnTo>
                <a:lnTo>
                  <a:pt x="0" y="7208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2999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7" name="Google Shape;437;p20"/>
          <p:cNvSpPr/>
          <p:nvPr/>
        </p:nvSpPr>
        <p:spPr>
          <a:xfrm>
            <a:off x="263977" y="2450148"/>
            <a:ext cx="2028625" cy="1899530"/>
          </a:xfrm>
          <a:custGeom>
            <a:rect b="b" l="l" r="r" t="t"/>
            <a:pathLst>
              <a:path extrusionOk="0" h="1899530" w="2028625">
                <a:moveTo>
                  <a:pt x="0" y="0"/>
                </a:moveTo>
                <a:lnTo>
                  <a:pt x="2028625" y="0"/>
                </a:lnTo>
                <a:lnTo>
                  <a:pt x="2028625" y="1899530"/>
                </a:lnTo>
                <a:lnTo>
                  <a:pt x="0" y="18995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8" name="Google Shape;438;p20"/>
          <p:cNvSpPr/>
          <p:nvPr/>
        </p:nvSpPr>
        <p:spPr>
          <a:xfrm rot="-786911">
            <a:off x="16390733" y="7680975"/>
            <a:ext cx="1102167" cy="1628722"/>
          </a:xfrm>
          <a:custGeom>
            <a:rect b="b" l="l" r="r" t="t"/>
            <a:pathLst>
              <a:path extrusionOk="0" h="1628722" w="1102167">
                <a:moveTo>
                  <a:pt x="0" y="0"/>
                </a:moveTo>
                <a:lnTo>
                  <a:pt x="1102167" y="0"/>
                </a:lnTo>
                <a:lnTo>
                  <a:pt x="1102167" y="1628723"/>
                </a:lnTo>
                <a:lnTo>
                  <a:pt x="0" y="16287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aphicFrame>
        <p:nvGraphicFramePr>
          <p:cNvPr id="439" name="Google Shape;439;p20"/>
          <p:cNvGraphicFramePr/>
          <p:nvPr/>
        </p:nvGraphicFramePr>
        <p:xfrm>
          <a:off x="2804610" y="2257805"/>
          <a:ext cx="10529888" cy="6686549"/>
        </p:xfrm>
        <a:graphic>
          <a:graphicData uri="http://schemas.openxmlformats.org/presentationml/2006/ole">
            <mc:AlternateContent>
              <mc:Choice Requires="v">
                <p:oleObj r:id="rId7" imgH="6686549" imgW="10529888" progId="Excel.Sheet.12" spid="_x0000_s1">
                  <p:embed/>
                </p:oleObj>
              </mc:Choice>
              <mc:Fallback>
                <p:oleObj r:id="rId8" imgH="6686549" imgW="10529888" progId="Excel.Sheet.12">
                  <p:embed/>
                  <p:pic>
                    <p:nvPicPr>
                      <p:cNvPr id="439" name="Google Shape;439;p20"/>
                      <p:cNvPicPr preferRelativeResize="0"/>
                      <p:nvPr/>
                    </p:nvPicPr>
                    <p:blipFill rotWithShape="1">
                      <a:blip r:embed="rId9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2804610" y="2257805"/>
                        <a:ext cx="10529888" cy="668654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0" name="Google Shape;440;p20"/>
          <p:cNvSpPr/>
          <p:nvPr/>
        </p:nvSpPr>
        <p:spPr>
          <a:xfrm rot="-901198">
            <a:off x="14608181" y="9608356"/>
            <a:ext cx="1571959" cy="517317"/>
          </a:xfrm>
          <a:custGeom>
            <a:rect b="b" l="l" r="r" t="t"/>
            <a:pathLst>
              <a:path extrusionOk="0" h="517317" w="1571959">
                <a:moveTo>
                  <a:pt x="0" y="0"/>
                </a:moveTo>
                <a:lnTo>
                  <a:pt x="1571960" y="0"/>
                </a:lnTo>
                <a:lnTo>
                  <a:pt x="1571960" y="517318"/>
                </a:lnTo>
                <a:lnTo>
                  <a:pt x="0" y="5173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41" name="Google Shape;441;p20"/>
          <p:cNvSpPr/>
          <p:nvPr/>
        </p:nvSpPr>
        <p:spPr>
          <a:xfrm rot="-901198">
            <a:off x="2332782" y="2242082"/>
            <a:ext cx="1571959" cy="517317"/>
          </a:xfrm>
          <a:custGeom>
            <a:rect b="b" l="l" r="r" t="t"/>
            <a:pathLst>
              <a:path extrusionOk="0" h="517317" w="1571959">
                <a:moveTo>
                  <a:pt x="0" y="0"/>
                </a:moveTo>
                <a:lnTo>
                  <a:pt x="1571959" y="0"/>
                </a:lnTo>
                <a:lnTo>
                  <a:pt x="1571959" y="517318"/>
                </a:lnTo>
                <a:lnTo>
                  <a:pt x="0" y="5173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oogle Shape;446;p21"/>
          <p:cNvGrpSpPr/>
          <p:nvPr/>
        </p:nvGrpSpPr>
        <p:grpSpPr>
          <a:xfrm>
            <a:off x="-860859" y="717425"/>
            <a:ext cx="8836532" cy="1581158"/>
            <a:chOff x="0" y="-47625"/>
            <a:chExt cx="2327317" cy="416437"/>
          </a:xfrm>
        </p:grpSpPr>
        <p:sp>
          <p:nvSpPr>
            <p:cNvPr id="447" name="Google Shape;447;p21"/>
            <p:cNvSpPr/>
            <p:nvPr/>
          </p:nvSpPr>
          <p:spPr>
            <a:xfrm>
              <a:off x="0" y="0"/>
              <a:ext cx="2327317" cy="368812"/>
            </a:xfrm>
            <a:custGeom>
              <a:rect b="b" l="l" r="r" t="t"/>
              <a:pathLst>
                <a:path extrusionOk="0" h="368812" w="2327317">
                  <a:moveTo>
                    <a:pt x="0" y="0"/>
                  </a:moveTo>
                  <a:lnTo>
                    <a:pt x="2327317" y="0"/>
                  </a:lnTo>
                  <a:lnTo>
                    <a:pt x="2327317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448" name="Google Shape;448;p21"/>
            <p:cNvSpPr txBox="1"/>
            <p:nvPr/>
          </p:nvSpPr>
          <p:spPr>
            <a:xfrm>
              <a:off x="0" y="-47625"/>
              <a:ext cx="2327317" cy="4164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9" name="Google Shape;449;p21"/>
          <p:cNvSpPr/>
          <p:nvPr/>
        </p:nvSpPr>
        <p:spPr>
          <a:xfrm>
            <a:off x="9144000" y="-553012"/>
            <a:ext cx="9522069" cy="11096890"/>
          </a:xfrm>
          <a:custGeom>
            <a:rect b="b" l="l" r="r" t="t"/>
            <a:pathLst>
              <a:path extrusionOk="0" h="2077988" w="1783089">
                <a:moveTo>
                  <a:pt x="14635" y="0"/>
                </a:moveTo>
                <a:lnTo>
                  <a:pt x="1768454" y="0"/>
                </a:lnTo>
                <a:cubicBezTo>
                  <a:pt x="1772336" y="0"/>
                  <a:pt x="1776058" y="1542"/>
                  <a:pt x="1778803" y="4286"/>
                </a:cubicBezTo>
                <a:cubicBezTo>
                  <a:pt x="1781547" y="7031"/>
                  <a:pt x="1783089" y="10753"/>
                  <a:pt x="1783089" y="14635"/>
                </a:cubicBezTo>
                <a:lnTo>
                  <a:pt x="1783089" y="2063353"/>
                </a:lnTo>
                <a:cubicBezTo>
                  <a:pt x="1783089" y="2071435"/>
                  <a:pt x="1776537" y="2077988"/>
                  <a:pt x="1768454" y="2077988"/>
                </a:cubicBezTo>
                <a:lnTo>
                  <a:pt x="14635" y="2077988"/>
                </a:lnTo>
                <a:cubicBezTo>
                  <a:pt x="10753" y="2077988"/>
                  <a:pt x="7031" y="2076446"/>
                  <a:pt x="4286" y="2073701"/>
                </a:cubicBezTo>
                <a:cubicBezTo>
                  <a:pt x="1542" y="2070957"/>
                  <a:pt x="0" y="2067234"/>
                  <a:pt x="0" y="2063353"/>
                </a:cubicBezTo>
                <a:lnTo>
                  <a:pt x="0" y="14635"/>
                </a:lnTo>
                <a:cubicBezTo>
                  <a:pt x="0" y="10753"/>
                  <a:pt x="1542" y="7031"/>
                  <a:pt x="4286" y="4286"/>
                </a:cubicBezTo>
                <a:cubicBezTo>
                  <a:pt x="7031" y="1542"/>
                  <a:pt x="10753" y="0"/>
                  <a:pt x="14635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7454" r="-37452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21"/>
          <p:cNvGrpSpPr/>
          <p:nvPr/>
        </p:nvGrpSpPr>
        <p:grpSpPr>
          <a:xfrm>
            <a:off x="1028700" y="3355650"/>
            <a:ext cx="7751372" cy="6485135"/>
            <a:chOff x="0" y="-47625"/>
            <a:chExt cx="2041514" cy="1708019"/>
          </a:xfrm>
        </p:grpSpPr>
        <p:sp>
          <p:nvSpPr>
            <p:cNvPr id="451" name="Google Shape;451;p21"/>
            <p:cNvSpPr/>
            <p:nvPr/>
          </p:nvSpPr>
          <p:spPr>
            <a:xfrm>
              <a:off x="0" y="0"/>
              <a:ext cx="2041514" cy="1660394"/>
            </a:xfrm>
            <a:custGeom>
              <a:rect b="b" l="l" r="r" t="t"/>
              <a:pathLst>
                <a:path extrusionOk="0" h="1660394" w="2041514">
                  <a:moveTo>
                    <a:pt x="58928" y="0"/>
                  </a:moveTo>
                  <a:lnTo>
                    <a:pt x="1982586" y="0"/>
                  </a:lnTo>
                  <a:cubicBezTo>
                    <a:pt x="2015131" y="0"/>
                    <a:pt x="2041514" y="26383"/>
                    <a:pt x="2041514" y="58928"/>
                  </a:cubicBezTo>
                  <a:lnTo>
                    <a:pt x="2041514" y="1601466"/>
                  </a:lnTo>
                  <a:cubicBezTo>
                    <a:pt x="2041514" y="1617095"/>
                    <a:pt x="2035305" y="1632083"/>
                    <a:pt x="2024254" y="1643135"/>
                  </a:cubicBezTo>
                  <a:cubicBezTo>
                    <a:pt x="2013203" y="1654186"/>
                    <a:pt x="1998214" y="1660394"/>
                    <a:pt x="1982586" y="1660394"/>
                  </a:cubicBezTo>
                  <a:lnTo>
                    <a:pt x="58928" y="1660394"/>
                  </a:lnTo>
                  <a:cubicBezTo>
                    <a:pt x="26383" y="1660394"/>
                    <a:pt x="0" y="1634011"/>
                    <a:pt x="0" y="1601466"/>
                  </a:cubicBezTo>
                  <a:lnTo>
                    <a:pt x="0" y="58928"/>
                  </a:lnTo>
                  <a:cubicBezTo>
                    <a:pt x="0" y="26383"/>
                    <a:pt x="26383" y="0"/>
                    <a:pt x="58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1"/>
            <p:cNvSpPr txBox="1"/>
            <p:nvPr/>
          </p:nvSpPr>
          <p:spPr>
            <a:xfrm>
              <a:off x="0" y="-47625"/>
              <a:ext cx="2041514" cy="17080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3" name="Google Shape;453;p21"/>
          <p:cNvSpPr txBox="1"/>
          <p:nvPr/>
        </p:nvSpPr>
        <p:spPr>
          <a:xfrm>
            <a:off x="1028700" y="925317"/>
            <a:ext cx="7500032" cy="1203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CONCLUSIÓN</a:t>
            </a:r>
            <a:endParaRPr/>
          </a:p>
        </p:txBody>
      </p:sp>
      <p:sp>
        <p:nvSpPr>
          <p:cNvPr id="454" name="Google Shape;454;p21"/>
          <p:cNvSpPr txBox="1"/>
          <p:nvPr/>
        </p:nvSpPr>
        <p:spPr>
          <a:xfrm>
            <a:off x="1551948" y="4235283"/>
            <a:ext cx="5943556" cy="35137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SuperLocaliza optimiza la experiencia de compra en supermercados mediante una solución digital que agiliza la búsqueda de productos y mejora la gestión del inventario.</a:t>
            </a:r>
            <a:endParaRPr/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Su desarrollo, basado en Python-Django, Flutter y SQL, permitió crear un sistema eficiente, escalable y de alto valor para clientes y empresas.</a:t>
            </a:r>
            <a:endParaRPr/>
          </a:p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55" name="Google Shape;455;p21"/>
          <p:cNvSpPr txBox="1"/>
          <p:nvPr/>
        </p:nvSpPr>
        <p:spPr>
          <a:xfrm>
            <a:off x="1551948" y="7710956"/>
            <a:ext cx="5943556" cy="21126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El proyecto demuestra la capacidad del equipo para integrar tecnología, análisis y usabilidad, generando un impacto positivo en la operación y en la satisfacción del cliente.</a:t>
            </a:r>
            <a:endParaRPr/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56" name="Google Shape;456;p21"/>
          <p:cNvSpPr/>
          <p:nvPr/>
        </p:nvSpPr>
        <p:spPr>
          <a:xfrm>
            <a:off x="3499476" y="3199405"/>
            <a:ext cx="2048500" cy="674143"/>
          </a:xfrm>
          <a:custGeom>
            <a:rect b="b" l="l" r="r" t="t"/>
            <a:pathLst>
              <a:path extrusionOk="0" h="674143" w="2048500">
                <a:moveTo>
                  <a:pt x="0" y="0"/>
                </a:moveTo>
                <a:lnTo>
                  <a:pt x="2048500" y="0"/>
                </a:lnTo>
                <a:lnTo>
                  <a:pt x="2048500" y="674142"/>
                </a:lnTo>
                <a:lnTo>
                  <a:pt x="0" y="6741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grpSp>
        <p:nvGrpSpPr>
          <p:cNvPr id="462" name="Google Shape;462;p22"/>
          <p:cNvGrpSpPr/>
          <p:nvPr/>
        </p:nvGrpSpPr>
        <p:grpSpPr>
          <a:xfrm>
            <a:off x="4325587" y="3809337"/>
            <a:ext cx="9636825" cy="2412602"/>
            <a:chOff x="0" y="-47625"/>
            <a:chExt cx="1806764" cy="452328"/>
          </a:xfrm>
        </p:grpSpPr>
        <p:sp>
          <p:nvSpPr>
            <p:cNvPr id="463" name="Google Shape;463;p22"/>
            <p:cNvSpPr/>
            <p:nvPr/>
          </p:nvSpPr>
          <p:spPr>
            <a:xfrm>
              <a:off x="0" y="0"/>
              <a:ext cx="1806764" cy="404703"/>
            </a:xfrm>
            <a:custGeom>
              <a:rect b="b" l="l" r="r" t="t"/>
              <a:pathLst>
                <a:path extrusionOk="0" h="404703" w="1806764">
                  <a:moveTo>
                    <a:pt x="0" y="0"/>
                  </a:moveTo>
                  <a:lnTo>
                    <a:pt x="1806764" y="0"/>
                  </a:lnTo>
                  <a:lnTo>
                    <a:pt x="1806764" y="404703"/>
                  </a:lnTo>
                  <a:lnTo>
                    <a:pt x="0" y="404703"/>
                  </a:lnTo>
                  <a:close/>
                </a:path>
              </a:pathLst>
            </a:custGeom>
            <a:solidFill>
              <a:srgbClr val="1187A1"/>
            </a:solidFill>
            <a:ln>
              <a:noFill/>
            </a:ln>
          </p:spPr>
        </p:sp>
        <p:sp>
          <p:nvSpPr>
            <p:cNvPr id="464" name="Google Shape;464;p22"/>
            <p:cNvSpPr txBox="1"/>
            <p:nvPr/>
          </p:nvSpPr>
          <p:spPr>
            <a:xfrm>
              <a:off x="0" y="-47625"/>
              <a:ext cx="1806764" cy="4523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5" name="Google Shape;465;p22"/>
          <p:cNvSpPr/>
          <p:nvPr/>
        </p:nvSpPr>
        <p:spPr>
          <a:xfrm>
            <a:off x="-818924" y="-211015"/>
            <a:ext cx="4697952" cy="2796251"/>
          </a:xfrm>
          <a:custGeom>
            <a:rect b="b" l="l" r="r" t="t"/>
            <a:pathLst>
              <a:path extrusionOk="0" h="2796251" w="4697952">
                <a:moveTo>
                  <a:pt x="0" y="0"/>
                </a:moveTo>
                <a:lnTo>
                  <a:pt x="4697952" y="0"/>
                </a:lnTo>
                <a:lnTo>
                  <a:pt x="4697952" y="2796251"/>
                </a:lnTo>
                <a:lnTo>
                  <a:pt x="0" y="27962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6" name="Google Shape;466;p22"/>
          <p:cNvSpPr/>
          <p:nvPr/>
        </p:nvSpPr>
        <p:spPr>
          <a:xfrm>
            <a:off x="13374953" y="5953076"/>
            <a:ext cx="4070938" cy="4114800"/>
          </a:xfrm>
          <a:custGeom>
            <a:rect b="b" l="l" r="r" t="t"/>
            <a:pathLst>
              <a:path extrusionOk="0" h="4114800" w="4070938">
                <a:moveTo>
                  <a:pt x="0" y="0"/>
                </a:moveTo>
                <a:lnTo>
                  <a:pt x="4070938" y="0"/>
                </a:lnTo>
                <a:lnTo>
                  <a:pt x="407093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7" name="Google Shape;467;p22"/>
          <p:cNvSpPr/>
          <p:nvPr/>
        </p:nvSpPr>
        <p:spPr>
          <a:xfrm>
            <a:off x="14619199" y="775625"/>
            <a:ext cx="2404668" cy="1674523"/>
          </a:xfrm>
          <a:custGeom>
            <a:rect b="b" l="l" r="r" t="t"/>
            <a:pathLst>
              <a:path extrusionOk="0" h="1674523" w="2404668">
                <a:moveTo>
                  <a:pt x="0" y="0"/>
                </a:moveTo>
                <a:lnTo>
                  <a:pt x="2404668" y="0"/>
                </a:lnTo>
                <a:lnTo>
                  <a:pt x="2404668" y="1674523"/>
                </a:lnTo>
                <a:lnTo>
                  <a:pt x="0" y="16745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8" name="Google Shape;468;p22"/>
          <p:cNvSpPr/>
          <p:nvPr/>
        </p:nvSpPr>
        <p:spPr>
          <a:xfrm>
            <a:off x="-1254322" y="7752459"/>
            <a:ext cx="5133350" cy="2893343"/>
          </a:xfrm>
          <a:custGeom>
            <a:rect b="b" l="l" r="r" t="t"/>
            <a:pathLst>
              <a:path extrusionOk="0" h="2893343" w="5133350">
                <a:moveTo>
                  <a:pt x="0" y="0"/>
                </a:moveTo>
                <a:lnTo>
                  <a:pt x="5133350" y="0"/>
                </a:lnTo>
                <a:lnTo>
                  <a:pt x="5133350" y="2893343"/>
                </a:lnTo>
                <a:lnTo>
                  <a:pt x="0" y="28933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9" name="Google Shape;469;p22"/>
          <p:cNvSpPr txBox="1"/>
          <p:nvPr/>
        </p:nvSpPr>
        <p:spPr>
          <a:xfrm>
            <a:off x="3129944" y="4009807"/>
            <a:ext cx="12028113" cy="25218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714" u="none" cap="none" strike="noStrike">
                <a:solidFill>
                  <a:srgbClr val="FFFCF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GRACIAS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2DEE8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/>
          <p:nvPr/>
        </p:nvSpPr>
        <p:spPr>
          <a:xfrm>
            <a:off x="3944922" y="524593"/>
            <a:ext cx="10398156" cy="2441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INTEGRANTES DEL GRUPO</a:t>
            </a:r>
            <a:endParaRPr/>
          </a:p>
        </p:txBody>
      </p:sp>
      <p:grpSp>
        <p:nvGrpSpPr>
          <p:cNvPr id="117" name="Google Shape;117;p3"/>
          <p:cNvGrpSpPr/>
          <p:nvPr/>
        </p:nvGrpSpPr>
        <p:grpSpPr>
          <a:xfrm>
            <a:off x="1776046" y="3910489"/>
            <a:ext cx="4097215" cy="5069388"/>
            <a:chOff x="0" y="0"/>
            <a:chExt cx="1079102" cy="1335147"/>
          </a:xfrm>
        </p:grpSpPr>
        <p:sp>
          <p:nvSpPr>
            <p:cNvPr id="118" name="Google Shape;118;p3"/>
            <p:cNvSpPr/>
            <p:nvPr/>
          </p:nvSpPr>
          <p:spPr>
            <a:xfrm>
              <a:off x="0" y="0"/>
              <a:ext cx="1079102" cy="1335147"/>
            </a:xfrm>
            <a:custGeom>
              <a:rect b="b" l="l" r="r" t="t"/>
              <a:pathLst>
                <a:path extrusionOk="0" h="1335147" w="1079102">
                  <a:moveTo>
                    <a:pt x="111484" y="0"/>
                  </a:moveTo>
                  <a:lnTo>
                    <a:pt x="967618" y="0"/>
                  </a:lnTo>
                  <a:cubicBezTo>
                    <a:pt x="997185" y="0"/>
                    <a:pt x="1025542" y="11746"/>
                    <a:pt x="1046449" y="32653"/>
                  </a:cubicBezTo>
                  <a:cubicBezTo>
                    <a:pt x="1067356" y="53560"/>
                    <a:pt x="1079102" y="81916"/>
                    <a:pt x="1079102" y="111484"/>
                  </a:cubicBezTo>
                  <a:lnTo>
                    <a:pt x="1079102" y="1223664"/>
                  </a:lnTo>
                  <a:cubicBezTo>
                    <a:pt x="1079102" y="1253231"/>
                    <a:pt x="1067356" y="1281587"/>
                    <a:pt x="1046449" y="1302495"/>
                  </a:cubicBezTo>
                  <a:cubicBezTo>
                    <a:pt x="1025542" y="1323402"/>
                    <a:pt x="997185" y="1335147"/>
                    <a:pt x="967618" y="1335147"/>
                  </a:cubicBezTo>
                  <a:lnTo>
                    <a:pt x="111484" y="1335147"/>
                  </a:lnTo>
                  <a:cubicBezTo>
                    <a:pt x="49913" y="1335147"/>
                    <a:pt x="0" y="1285234"/>
                    <a:pt x="0" y="1223664"/>
                  </a:cubicBezTo>
                  <a:lnTo>
                    <a:pt x="0" y="111484"/>
                  </a:lnTo>
                  <a:cubicBezTo>
                    <a:pt x="0" y="49913"/>
                    <a:pt x="49913" y="0"/>
                    <a:pt x="111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 txBox="1"/>
            <p:nvPr/>
          </p:nvSpPr>
          <p:spPr>
            <a:xfrm>
              <a:off x="0" y="0"/>
              <a:ext cx="1079102" cy="13351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" name="Google Shape;120;p3"/>
          <p:cNvGrpSpPr/>
          <p:nvPr/>
        </p:nvGrpSpPr>
        <p:grpSpPr>
          <a:xfrm>
            <a:off x="7095392" y="3910489"/>
            <a:ext cx="4097215" cy="5069388"/>
            <a:chOff x="0" y="0"/>
            <a:chExt cx="1079102" cy="1335147"/>
          </a:xfrm>
        </p:grpSpPr>
        <p:sp>
          <p:nvSpPr>
            <p:cNvPr id="121" name="Google Shape;121;p3"/>
            <p:cNvSpPr/>
            <p:nvPr/>
          </p:nvSpPr>
          <p:spPr>
            <a:xfrm>
              <a:off x="0" y="0"/>
              <a:ext cx="1079102" cy="1335147"/>
            </a:xfrm>
            <a:custGeom>
              <a:rect b="b" l="l" r="r" t="t"/>
              <a:pathLst>
                <a:path extrusionOk="0" h="1335147" w="1079102">
                  <a:moveTo>
                    <a:pt x="111484" y="0"/>
                  </a:moveTo>
                  <a:lnTo>
                    <a:pt x="967618" y="0"/>
                  </a:lnTo>
                  <a:cubicBezTo>
                    <a:pt x="997185" y="0"/>
                    <a:pt x="1025542" y="11746"/>
                    <a:pt x="1046449" y="32653"/>
                  </a:cubicBezTo>
                  <a:cubicBezTo>
                    <a:pt x="1067356" y="53560"/>
                    <a:pt x="1079102" y="81916"/>
                    <a:pt x="1079102" y="111484"/>
                  </a:cubicBezTo>
                  <a:lnTo>
                    <a:pt x="1079102" y="1223664"/>
                  </a:lnTo>
                  <a:cubicBezTo>
                    <a:pt x="1079102" y="1253231"/>
                    <a:pt x="1067356" y="1281587"/>
                    <a:pt x="1046449" y="1302495"/>
                  </a:cubicBezTo>
                  <a:cubicBezTo>
                    <a:pt x="1025542" y="1323402"/>
                    <a:pt x="997185" y="1335147"/>
                    <a:pt x="967618" y="1335147"/>
                  </a:cubicBezTo>
                  <a:lnTo>
                    <a:pt x="111484" y="1335147"/>
                  </a:lnTo>
                  <a:cubicBezTo>
                    <a:pt x="49913" y="1335147"/>
                    <a:pt x="0" y="1285234"/>
                    <a:pt x="0" y="1223664"/>
                  </a:cubicBezTo>
                  <a:lnTo>
                    <a:pt x="0" y="111484"/>
                  </a:lnTo>
                  <a:cubicBezTo>
                    <a:pt x="0" y="49913"/>
                    <a:pt x="49913" y="0"/>
                    <a:pt x="111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 txBox="1"/>
            <p:nvPr/>
          </p:nvSpPr>
          <p:spPr>
            <a:xfrm>
              <a:off x="0" y="0"/>
              <a:ext cx="1079102" cy="13351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" name="Google Shape;123;p3"/>
          <p:cNvGrpSpPr/>
          <p:nvPr/>
        </p:nvGrpSpPr>
        <p:grpSpPr>
          <a:xfrm>
            <a:off x="12411808" y="3910489"/>
            <a:ext cx="4097215" cy="5069388"/>
            <a:chOff x="0" y="0"/>
            <a:chExt cx="1079102" cy="1335147"/>
          </a:xfrm>
        </p:grpSpPr>
        <p:sp>
          <p:nvSpPr>
            <p:cNvPr id="124" name="Google Shape;124;p3"/>
            <p:cNvSpPr/>
            <p:nvPr/>
          </p:nvSpPr>
          <p:spPr>
            <a:xfrm>
              <a:off x="0" y="0"/>
              <a:ext cx="1079102" cy="1335147"/>
            </a:xfrm>
            <a:custGeom>
              <a:rect b="b" l="l" r="r" t="t"/>
              <a:pathLst>
                <a:path extrusionOk="0" h="1335147" w="1079102">
                  <a:moveTo>
                    <a:pt x="111484" y="0"/>
                  </a:moveTo>
                  <a:lnTo>
                    <a:pt x="967618" y="0"/>
                  </a:lnTo>
                  <a:cubicBezTo>
                    <a:pt x="997185" y="0"/>
                    <a:pt x="1025542" y="11746"/>
                    <a:pt x="1046449" y="32653"/>
                  </a:cubicBezTo>
                  <a:cubicBezTo>
                    <a:pt x="1067356" y="53560"/>
                    <a:pt x="1079102" y="81916"/>
                    <a:pt x="1079102" y="111484"/>
                  </a:cubicBezTo>
                  <a:lnTo>
                    <a:pt x="1079102" y="1223664"/>
                  </a:lnTo>
                  <a:cubicBezTo>
                    <a:pt x="1079102" y="1253231"/>
                    <a:pt x="1067356" y="1281587"/>
                    <a:pt x="1046449" y="1302495"/>
                  </a:cubicBezTo>
                  <a:cubicBezTo>
                    <a:pt x="1025542" y="1323402"/>
                    <a:pt x="997185" y="1335147"/>
                    <a:pt x="967618" y="1335147"/>
                  </a:cubicBezTo>
                  <a:lnTo>
                    <a:pt x="111484" y="1335147"/>
                  </a:lnTo>
                  <a:cubicBezTo>
                    <a:pt x="49913" y="1335147"/>
                    <a:pt x="0" y="1285234"/>
                    <a:pt x="0" y="1223664"/>
                  </a:cubicBezTo>
                  <a:lnTo>
                    <a:pt x="0" y="111484"/>
                  </a:lnTo>
                  <a:cubicBezTo>
                    <a:pt x="0" y="49913"/>
                    <a:pt x="49913" y="0"/>
                    <a:pt x="111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 txBox="1"/>
            <p:nvPr/>
          </p:nvSpPr>
          <p:spPr>
            <a:xfrm>
              <a:off x="0" y="0"/>
              <a:ext cx="1079102" cy="13351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" name="Google Shape;126;p3"/>
          <p:cNvGrpSpPr/>
          <p:nvPr/>
        </p:nvGrpSpPr>
        <p:grpSpPr>
          <a:xfrm>
            <a:off x="2072054" y="4431323"/>
            <a:ext cx="3524250" cy="939164"/>
            <a:chOff x="0" y="0"/>
            <a:chExt cx="928198" cy="247352"/>
          </a:xfrm>
        </p:grpSpPr>
        <p:sp>
          <p:nvSpPr>
            <p:cNvPr id="127" name="Google Shape;127;p3"/>
            <p:cNvSpPr/>
            <p:nvPr/>
          </p:nvSpPr>
          <p:spPr>
            <a:xfrm>
              <a:off x="0" y="0"/>
              <a:ext cx="928198" cy="247352"/>
            </a:xfrm>
            <a:custGeom>
              <a:rect b="b" l="l" r="r" t="t"/>
              <a:pathLst>
                <a:path extrusionOk="0" h="247352" w="928198">
                  <a:moveTo>
                    <a:pt x="109838" y="0"/>
                  </a:moveTo>
                  <a:lnTo>
                    <a:pt x="818360" y="0"/>
                  </a:lnTo>
                  <a:cubicBezTo>
                    <a:pt x="879021" y="0"/>
                    <a:pt x="928198" y="49176"/>
                    <a:pt x="928198" y="109838"/>
                  </a:cubicBezTo>
                  <a:lnTo>
                    <a:pt x="928198" y="137514"/>
                  </a:lnTo>
                  <a:cubicBezTo>
                    <a:pt x="928198" y="166645"/>
                    <a:pt x="916625" y="194582"/>
                    <a:pt x="896027" y="215181"/>
                  </a:cubicBezTo>
                  <a:cubicBezTo>
                    <a:pt x="875428" y="235780"/>
                    <a:pt x="847491" y="247352"/>
                    <a:pt x="818360" y="247352"/>
                  </a:cubicBezTo>
                  <a:lnTo>
                    <a:pt x="109838" y="247352"/>
                  </a:lnTo>
                  <a:cubicBezTo>
                    <a:pt x="49176" y="247352"/>
                    <a:pt x="0" y="198176"/>
                    <a:pt x="0" y="137514"/>
                  </a:cubicBezTo>
                  <a:lnTo>
                    <a:pt x="0" y="109838"/>
                  </a:lnTo>
                  <a:cubicBezTo>
                    <a:pt x="0" y="49176"/>
                    <a:pt x="49176" y="0"/>
                    <a:pt x="109838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 txBox="1"/>
            <p:nvPr/>
          </p:nvSpPr>
          <p:spPr>
            <a:xfrm>
              <a:off x="0" y="0"/>
              <a:ext cx="928198" cy="2473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13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499" u="none" cap="none" strike="noStrike">
                  <a:solidFill>
                    <a:srgbClr val="FFFCF3"/>
                  </a:solidFill>
                  <a:latin typeface="Arial"/>
                  <a:ea typeface="Arial"/>
                  <a:cs typeface="Arial"/>
                  <a:sym typeface="Arial"/>
                </a:rPr>
                <a:t>BENJAMÍN CANALES</a:t>
              </a:r>
              <a:endParaRPr/>
            </a:p>
          </p:txBody>
        </p:sp>
      </p:grpSp>
      <p:grpSp>
        <p:nvGrpSpPr>
          <p:cNvPr id="129" name="Google Shape;129;p3"/>
          <p:cNvGrpSpPr/>
          <p:nvPr/>
        </p:nvGrpSpPr>
        <p:grpSpPr>
          <a:xfrm>
            <a:off x="7381875" y="4431323"/>
            <a:ext cx="3524250" cy="712177"/>
            <a:chOff x="0" y="0"/>
            <a:chExt cx="928198" cy="187569"/>
          </a:xfrm>
        </p:grpSpPr>
        <p:sp>
          <p:nvSpPr>
            <p:cNvPr id="130" name="Google Shape;130;p3"/>
            <p:cNvSpPr/>
            <p:nvPr/>
          </p:nvSpPr>
          <p:spPr>
            <a:xfrm>
              <a:off x="0" y="0"/>
              <a:ext cx="928198" cy="187569"/>
            </a:xfrm>
            <a:custGeom>
              <a:rect b="b" l="l" r="r" t="t"/>
              <a:pathLst>
                <a:path extrusionOk="0" h="187569" w="928198">
                  <a:moveTo>
                    <a:pt x="93785" y="0"/>
                  </a:moveTo>
                  <a:lnTo>
                    <a:pt x="834413" y="0"/>
                  </a:lnTo>
                  <a:cubicBezTo>
                    <a:pt x="886209" y="0"/>
                    <a:pt x="928198" y="41989"/>
                    <a:pt x="928198" y="93785"/>
                  </a:cubicBezTo>
                  <a:lnTo>
                    <a:pt x="928198" y="93785"/>
                  </a:lnTo>
                  <a:cubicBezTo>
                    <a:pt x="928198" y="118658"/>
                    <a:pt x="918317" y="142512"/>
                    <a:pt x="900729" y="160100"/>
                  </a:cubicBezTo>
                  <a:cubicBezTo>
                    <a:pt x="883141" y="177688"/>
                    <a:pt x="859286" y="187569"/>
                    <a:pt x="834413" y="187569"/>
                  </a:cubicBezTo>
                  <a:lnTo>
                    <a:pt x="93785" y="187569"/>
                  </a:lnTo>
                  <a:cubicBezTo>
                    <a:pt x="68911" y="187569"/>
                    <a:pt x="45057" y="177688"/>
                    <a:pt x="27469" y="160100"/>
                  </a:cubicBezTo>
                  <a:cubicBezTo>
                    <a:pt x="9881" y="142512"/>
                    <a:pt x="0" y="118658"/>
                    <a:pt x="0" y="93785"/>
                  </a:cubicBezTo>
                  <a:lnTo>
                    <a:pt x="0" y="93785"/>
                  </a:lnTo>
                  <a:cubicBezTo>
                    <a:pt x="0" y="68911"/>
                    <a:pt x="9881" y="45057"/>
                    <a:pt x="27469" y="27469"/>
                  </a:cubicBezTo>
                  <a:cubicBezTo>
                    <a:pt x="45057" y="9881"/>
                    <a:pt x="68911" y="0"/>
                    <a:pt x="93785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 txBox="1"/>
            <p:nvPr/>
          </p:nvSpPr>
          <p:spPr>
            <a:xfrm>
              <a:off x="0" y="0"/>
              <a:ext cx="928198" cy="1875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13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499" u="none" cap="none" strike="noStrike">
                  <a:solidFill>
                    <a:srgbClr val="FFFCF3"/>
                  </a:solidFill>
                  <a:latin typeface="Arial"/>
                  <a:ea typeface="Arial"/>
                  <a:cs typeface="Arial"/>
                  <a:sym typeface="Arial"/>
                </a:rPr>
                <a:t>DARIAC SALDIAS</a:t>
              </a:r>
              <a:endParaRPr/>
            </a:p>
          </p:txBody>
        </p:sp>
      </p:grpSp>
      <p:grpSp>
        <p:nvGrpSpPr>
          <p:cNvPr id="132" name="Google Shape;132;p3"/>
          <p:cNvGrpSpPr/>
          <p:nvPr/>
        </p:nvGrpSpPr>
        <p:grpSpPr>
          <a:xfrm>
            <a:off x="12698290" y="4431323"/>
            <a:ext cx="3524250" cy="712177"/>
            <a:chOff x="0" y="0"/>
            <a:chExt cx="928198" cy="187569"/>
          </a:xfrm>
        </p:grpSpPr>
        <p:sp>
          <p:nvSpPr>
            <p:cNvPr id="133" name="Google Shape;133;p3"/>
            <p:cNvSpPr/>
            <p:nvPr/>
          </p:nvSpPr>
          <p:spPr>
            <a:xfrm>
              <a:off x="0" y="0"/>
              <a:ext cx="928198" cy="187569"/>
            </a:xfrm>
            <a:custGeom>
              <a:rect b="b" l="l" r="r" t="t"/>
              <a:pathLst>
                <a:path extrusionOk="0" h="187569" w="928198">
                  <a:moveTo>
                    <a:pt x="93785" y="0"/>
                  </a:moveTo>
                  <a:lnTo>
                    <a:pt x="834413" y="0"/>
                  </a:lnTo>
                  <a:cubicBezTo>
                    <a:pt x="886209" y="0"/>
                    <a:pt x="928198" y="41989"/>
                    <a:pt x="928198" y="93785"/>
                  </a:cubicBezTo>
                  <a:lnTo>
                    <a:pt x="928198" y="93785"/>
                  </a:lnTo>
                  <a:cubicBezTo>
                    <a:pt x="928198" y="118658"/>
                    <a:pt x="918317" y="142512"/>
                    <a:pt x="900729" y="160100"/>
                  </a:cubicBezTo>
                  <a:cubicBezTo>
                    <a:pt x="883141" y="177688"/>
                    <a:pt x="859286" y="187569"/>
                    <a:pt x="834413" y="187569"/>
                  </a:cubicBezTo>
                  <a:lnTo>
                    <a:pt x="93785" y="187569"/>
                  </a:lnTo>
                  <a:cubicBezTo>
                    <a:pt x="68911" y="187569"/>
                    <a:pt x="45057" y="177688"/>
                    <a:pt x="27469" y="160100"/>
                  </a:cubicBezTo>
                  <a:cubicBezTo>
                    <a:pt x="9881" y="142512"/>
                    <a:pt x="0" y="118658"/>
                    <a:pt x="0" y="93785"/>
                  </a:cubicBezTo>
                  <a:lnTo>
                    <a:pt x="0" y="93785"/>
                  </a:lnTo>
                  <a:cubicBezTo>
                    <a:pt x="0" y="68911"/>
                    <a:pt x="9881" y="45057"/>
                    <a:pt x="27469" y="27469"/>
                  </a:cubicBezTo>
                  <a:cubicBezTo>
                    <a:pt x="45057" y="9881"/>
                    <a:pt x="68911" y="0"/>
                    <a:pt x="93785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 txBox="1"/>
            <p:nvPr/>
          </p:nvSpPr>
          <p:spPr>
            <a:xfrm>
              <a:off x="0" y="0"/>
              <a:ext cx="928198" cy="1875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13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499" u="none" cap="none" strike="noStrike">
                  <a:solidFill>
                    <a:srgbClr val="FFFCF3"/>
                  </a:solidFill>
                  <a:latin typeface="Arial"/>
                  <a:ea typeface="Arial"/>
                  <a:cs typeface="Arial"/>
                  <a:sym typeface="Arial"/>
                </a:rPr>
                <a:t>NICKI BRAVO</a:t>
              </a:r>
              <a:endParaRPr/>
            </a:p>
          </p:txBody>
        </p:sp>
      </p:grpSp>
      <p:sp>
        <p:nvSpPr>
          <p:cNvPr id="135" name="Google Shape;135;p3"/>
          <p:cNvSpPr/>
          <p:nvPr/>
        </p:nvSpPr>
        <p:spPr>
          <a:xfrm>
            <a:off x="15875691" y="-496573"/>
            <a:ext cx="2593728" cy="2495297"/>
          </a:xfrm>
          <a:custGeom>
            <a:rect b="b" l="l" r="r" t="t"/>
            <a:pathLst>
              <a:path extrusionOk="0" h="2495297" w="2593728">
                <a:moveTo>
                  <a:pt x="0" y="0"/>
                </a:moveTo>
                <a:lnTo>
                  <a:pt x="2593727" y="0"/>
                </a:lnTo>
                <a:lnTo>
                  <a:pt x="2593727" y="2495297"/>
                </a:lnTo>
                <a:lnTo>
                  <a:pt x="0" y="24952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6" name="Google Shape;136;p3"/>
          <p:cNvSpPr txBox="1"/>
          <p:nvPr/>
        </p:nvSpPr>
        <p:spPr>
          <a:xfrm>
            <a:off x="2182797" y="5852026"/>
            <a:ext cx="3524250" cy="2583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Tester / Control de Calidad</a:t>
            </a:r>
            <a:endParaRPr/>
          </a:p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99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Probar el sistema, detectar errores, validar que se cumplan los requerimientos y asegurar la calidad del producto final.</a:t>
            </a:r>
            <a:endParaRPr/>
          </a:p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99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</p:txBody>
      </p:sp>
      <p:sp>
        <p:nvSpPr>
          <p:cNvPr id="137" name="Google Shape;137;p3"/>
          <p:cNvSpPr txBox="1"/>
          <p:nvPr/>
        </p:nvSpPr>
        <p:spPr>
          <a:xfrm>
            <a:off x="7380410" y="5708198"/>
            <a:ext cx="3524250" cy="2870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Desarrollador</a:t>
            </a:r>
            <a:endParaRPr/>
          </a:p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99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Encargado de la programación, implementación de funcionalidades y mantenimiento técnico del proyecto.</a:t>
            </a:r>
            <a:endParaRPr/>
          </a:p>
          <a:p>
            <a:pPr indent="0" lvl="0" marL="0" marR="0" rtl="0" algn="ctr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99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</p:txBody>
      </p:sp>
      <p:sp>
        <p:nvSpPr>
          <p:cNvPr id="138" name="Google Shape;138;p3"/>
          <p:cNvSpPr txBox="1"/>
          <p:nvPr/>
        </p:nvSpPr>
        <p:spPr>
          <a:xfrm>
            <a:off x="12697558" y="5852026"/>
            <a:ext cx="3524250" cy="2870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Jefa de Proyecto </a:t>
            </a:r>
            <a:endParaRPr/>
          </a:p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99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  <a:p>
            <a:pPr indent="0" lvl="0" marL="0" marR="0" rtl="0" algn="ctr">
              <a:lnSpc>
                <a:spcPct val="135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Coordinar el equipo, organizar las tareas, documentar requerimientos, realizar mockups y apoyar en la gestión del proyecto.</a:t>
            </a:r>
            <a:endParaRPr/>
          </a:p>
          <a:p>
            <a:pPr indent="0" lvl="0" marL="0" marR="0" rtl="0" algn="ctr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99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</p:txBody>
      </p:sp>
      <p:sp>
        <p:nvSpPr>
          <p:cNvPr id="139" name="Google Shape;139;p3"/>
          <p:cNvSpPr/>
          <p:nvPr/>
        </p:nvSpPr>
        <p:spPr>
          <a:xfrm>
            <a:off x="1057742" y="1290052"/>
            <a:ext cx="2028625" cy="1899530"/>
          </a:xfrm>
          <a:custGeom>
            <a:rect b="b" l="l" r="r" t="t"/>
            <a:pathLst>
              <a:path extrusionOk="0" h="1899530" w="2028625">
                <a:moveTo>
                  <a:pt x="0" y="0"/>
                </a:moveTo>
                <a:lnTo>
                  <a:pt x="2028624" y="0"/>
                </a:lnTo>
                <a:lnTo>
                  <a:pt x="2028624" y="1899530"/>
                </a:lnTo>
                <a:lnTo>
                  <a:pt x="0" y="18995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AEEF6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"/>
          <p:cNvSpPr txBox="1"/>
          <p:nvPr/>
        </p:nvSpPr>
        <p:spPr>
          <a:xfrm>
            <a:off x="701278" y="1246823"/>
            <a:ext cx="8014157" cy="1203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SUPERLOCALIZA</a:t>
            </a:r>
            <a:endParaRPr/>
          </a:p>
        </p:txBody>
      </p:sp>
      <p:grpSp>
        <p:nvGrpSpPr>
          <p:cNvPr id="145" name="Google Shape;145;p4"/>
          <p:cNvGrpSpPr/>
          <p:nvPr/>
        </p:nvGrpSpPr>
        <p:grpSpPr>
          <a:xfrm>
            <a:off x="6475324" y="3294364"/>
            <a:ext cx="5554529" cy="5554529"/>
            <a:chOff x="0" y="0"/>
            <a:chExt cx="812800" cy="812800"/>
          </a:xfrm>
        </p:grpSpPr>
        <p:sp>
          <p:nvSpPr>
            <p:cNvPr id="146" name="Google Shape;146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D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" name="Google Shape;148;p4"/>
          <p:cNvGrpSpPr/>
          <p:nvPr/>
        </p:nvGrpSpPr>
        <p:grpSpPr>
          <a:xfrm>
            <a:off x="7786114" y="4671705"/>
            <a:ext cx="2932949" cy="2932949"/>
            <a:chOff x="0" y="0"/>
            <a:chExt cx="812800" cy="812800"/>
          </a:xfrm>
        </p:grpSpPr>
        <p:sp>
          <p:nvSpPr>
            <p:cNvPr id="149" name="Google Shape;149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PROPUESTA SOLUCIÓN</a:t>
              </a:r>
              <a:endParaRPr/>
            </a:p>
          </p:txBody>
        </p:sp>
      </p:grpSp>
      <p:grpSp>
        <p:nvGrpSpPr>
          <p:cNvPr id="151" name="Google Shape;151;p4"/>
          <p:cNvGrpSpPr/>
          <p:nvPr/>
        </p:nvGrpSpPr>
        <p:grpSpPr>
          <a:xfrm>
            <a:off x="13123044" y="1706922"/>
            <a:ext cx="4710842" cy="4045385"/>
            <a:chOff x="0" y="0"/>
            <a:chExt cx="1240716" cy="1065451"/>
          </a:xfrm>
        </p:grpSpPr>
        <p:sp>
          <p:nvSpPr>
            <p:cNvPr id="152" name="Google Shape;152;p4"/>
            <p:cNvSpPr/>
            <p:nvPr/>
          </p:nvSpPr>
          <p:spPr>
            <a:xfrm>
              <a:off x="0" y="0"/>
              <a:ext cx="1240716" cy="1065451"/>
            </a:xfrm>
            <a:custGeom>
              <a:rect b="b" l="l" r="r" t="t"/>
              <a:pathLst>
                <a:path extrusionOk="0" h="1065451" w="1240716">
                  <a:moveTo>
                    <a:pt x="96962" y="0"/>
                  </a:moveTo>
                  <a:lnTo>
                    <a:pt x="1143753" y="0"/>
                  </a:lnTo>
                  <a:cubicBezTo>
                    <a:pt x="1197304" y="0"/>
                    <a:pt x="1240716" y="43411"/>
                    <a:pt x="1240716" y="96962"/>
                  </a:cubicBezTo>
                  <a:lnTo>
                    <a:pt x="1240716" y="968489"/>
                  </a:lnTo>
                  <a:cubicBezTo>
                    <a:pt x="1240716" y="994205"/>
                    <a:pt x="1230500" y="1018868"/>
                    <a:pt x="1212316" y="1037052"/>
                  </a:cubicBezTo>
                  <a:cubicBezTo>
                    <a:pt x="1194132" y="1055235"/>
                    <a:pt x="1169469" y="1065451"/>
                    <a:pt x="1143753" y="1065451"/>
                  </a:cubicBezTo>
                  <a:lnTo>
                    <a:pt x="96962" y="1065451"/>
                  </a:lnTo>
                  <a:cubicBezTo>
                    <a:pt x="71246" y="1065451"/>
                    <a:pt x="46583" y="1055235"/>
                    <a:pt x="28400" y="1037052"/>
                  </a:cubicBezTo>
                  <a:cubicBezTo>
                    <a:pt x="10216" y="1018868"/>
                    <a:pt x="0" y="994205"/>
                    <a:pt x="0" y="968489"/>
                  </a:cubicBezTo>
                  <a:lnTo>
                    <a:pt x="0" y="96962"/>
                  </a:lnTo>
                  <a:cubicBezTo>
                    <a:pt x="0" y="71246"/>
                    <a:pt x="10216" y="46583"/>
                    <a:pt x="28400" y="28400"/>
                  </a:cubicBezTo>
                  <a:cubicBezTo>
                    <a:pt x="46583" y="10216"/>
                    <a:pt x="71246" y="0"/>
                    <a:pt x="969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 txBox="1"/>
            <p:nvPr/>
          </p:nvSpPr>
          <p:spPr>
            <a:xfrm>
              <a:off x="0" y="0"/>
              <a:ext cx="1240716" cy="10654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" name="Google Shape;154;p4"/>
          <p:cNvGrpSpPr/>
          <p:nvPr/>
        </p:nvGrpSpPr>
        <p:grpSpPr>
          <a:xfrm>
            <a:off x="1028700" y="7077476"/>
            <a:ext cx="4681656" cy="2881819"/>
            <a:chOff x="0" y="0"/>
            <a:chExt cx="1233029" cy="758997"/>
          </a:xfrm>
        </p:grpSpPr>
        <p:sp>
          <p:nvSpPr>
            <p:cNvPr id="155" name="Google Shape;155;p4"/>
            <p:cNvSpPr/>
            <p:nvPr/>
          </p:nvSpPr>
          <p:spPr>
            <a:xfrm>
              <a:off x="0" y="0"/>
              <a:ext cx="1233029" cy="758997"/>
            </a:xfrm>
            <a:custGeom>
              <a:rect b="b" l="l" r="r" t="t"/>
              <a:pathLst>
                <a:path extrusionOk="0" h="758997" w="1233029">
                  <a:moveTo>
                    <a:pt x="97567" y="0"/>
                  </a:moveTo>
                  <a:lnTo>
                    <a:pt x="1135462" y="0"/>
                  </a:lnTo>
                  <a:cubicBezTo>
                    <a:pt x="1161338" y="0"/>
                    <a:pt x="1186155" y="10279"/>
                    <a:pt x="1204452" y="28577"/>
                  </a:cubicBezTo>
                  <a:cubicBezTo>
                    <a:pt x="1222749" y="46874"/>
                    <a:pt x="1233029" y="71690"/>
                    <a:pt x="1233029" y="97567"/>
                  </a:cubicBezTo>
                  <a:lnTo>
                    <a:pt x="1233029" y="661431"/>
                  </a:lnTo>
                  <a:cubicBezTo>
                    <a:pt x="1233029" y="687307"/>
                    <a:pt x="1222749" y="712124"/>
                    <a:pt x="1204452" y="730421"/>
                  </a:cubicBezTo>
                  <a:cubicBezTo>
                    <a:pt x="1186155" y="748718"/>
                    <a:pt x="1161338" y="758997"/>
                    <a:pt x="1135462" y="758997"/>
                  </a:cubicBezTo>
                  <a:lnTo>
                    <a:pt x="97567" y="758997"/>
                  </a:lnTo>
                  <a:cubicBezTo>
                    <a:pt x="71690" y="758997"/>
                    <a:pt x="46874" y="748718"/>
                    <a:pt x="28577" y="730421"/>
                  </a:cubicBezTo>
                  <a:cubicBezTo>
                    <a:pt x="10279" y="712124"/>
                    <a:pt x="0" y="687307"/>
                    <a:pt x="0" y="661431"/>
                  </a:cubicBezTo>
                  <a:lnTo>
                    <a:pt x="0" y="97567"/>
                  </a:lnTo>
                  <a:cubicBezTo>
                    <a:pt x="0" y="71690"/>
                    <a:pt x="10279" y="46874"/>
                    <a:pt x="28577" y="28577"/>
                  </a:cubicBezTo>
                  <a:cubicBezTo>
                    <a:pt x="46874" y="10279"/>
                    <a:pt x="71690" y="0"/>
                    <a:pt x="97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"/>
            <p:cNvSpPr txBox="1"/>
            <p:nvPr/>
          </p:nvSpPr>
          <p:spPr>
            <a:xfrm>
              <a:off x="0" y="0"/>
              <a:ext cx="1233029" cy="758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7" name="Google Shape;157;p4"/>
          <p:cNvSpPr/>
          <p:nvPr/>
        </p:nvSpPr>
        <p:spPr>
          <a:xfrm>
            <a:off x="10362634" y="3294364"/>
            <a:ext cx="2604142" cy="861734"/>
          </a:xfrm>
          <a:custGeom>
            <a:rect b="b" l="l" r="r" t="t"/>
            <a:pathLst>
              <a:path extrusionOk="0" h="861734" w="2604142">
                <a:moveTo>
                  <a:pt x="0" y="0"/>
                </a:moveTo>
                <a:lnTo>
                  <a:pt x="2604142" y="0"/>
                </a:lnTo>
                <a:lnTo>
                  <a:pt x="2604142" y="861734"/>
                </a:lnTo>
                <a:lnTo>
                  <a:pt x="0" y="8617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7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8" name="Google Shape;158;p4"/>
          <p:cNvSpPr/>
          <p:nvPr/>
        </p:nvSpPr>
        <p:spPr>
          <a:xfrm flipH="1">
            <a:off x="13699519" y="7077476"/>
            <a:ext cx="2404306" cy="2028360"/>
          </a:xfrm>
          <a:custGeom>
            <a:rect b="b" l="l" r="r" t="t"/>
            <a:pathLst>
              <a:path extrusionOk="0" h="2028360" w="2404306">
                <a:moveTo>
                  <a:pt x="2404306" y="0"/>
                </a:moveTo>
                <a:lnTo>
                  <a:pt x="0" y="0"/>
                </a:lnTo>
                <a:lnTo>
                  <a:pt x="0" y="2028360"/>
                </a:lnTo>
                <a:lnTo>
                  <a:pt x="2404306" y="2028360"/>
                </a:lnTo>
                <a:lnTo>
                  <a:pt x="2404306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9" name="Google Shape;159;p4"/>
          <p:cNvSpPr/>
          <p:nvPr/>
        </p:nvSpPr>
        <p:spPr>
          <a:xfrm>
            <a:off x="15952908" y="321224"/>
            <a:ext cx="1306392" cy="909724"/>
          </a:xfrm>
          <a:custGeom>
            <a:rect b="b" l="l" r="r" t="t"/>
            <a:pathLst>
              <a:path extrusionOk="0" h="909724" w="1306392">
                <a:moveTo>
                  <a:pt x="0" y="0"/>
                </a:moveTo>
                <a:lnTo>
                  <a:pt x="1306392" y="0"/>
                </a:lnTo>
                <a:lnTo>
                  <a:pt x="1306392" y="909724"/>
                </a:lnTo>
                <a:lnTo>
                  <a:pt x="0" y="9097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0" name="Google Shape;160;p4"/>
          <p:cNvSpPr txBox="1"/>
          <p:nvPr/>
        </p:nvSpPr>
        <p:spPr>
          <a:xfrm rot="-142458">
            <a:off x="7386785" y="3808826"/>
            <a:ext cx="3527623" cy="1190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91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Problematica</a:t>
            </a:r>
            <a:endParaRPr/>
          </a:p>
        </p:txBody>
      </p:sp>
      <p:sp>
        <p:nvSpPr>
          <p:cNvPr id="161" name="Google Shape;161;p4"/>
          <p:cNvSpPr txBox="1"/>
          <p:nvPr/>
        </p:nvSpPr>
        <p:spPr>
          <a:xfrm>
            <a:off x="13376138" y="2081269"/>
            <a:ext cx="4204654" cy="2990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Los clientes pierden tiempo buscando productos en el supermercado, generando frustración y afectando su experiencia de compra. Además, el personal se ve sobrecargado y la empresa carece de datos útiles para mejorar su gestión.</a:t>
            </a:r>
            <a:endParaRPr/>
          </a:p>
        </p:txBody>
      </p:sp>
      <p:sp>
        <p:nvSpPr>
          <p:cNvPr id="162" name="Google Shape;162;p4"/>
          <p:cNvSpPr txBox="1"/>
          <p:nvPr/>
        </p:nvSpPr>
        <p:spPr>
          <a:xfrm>
            <a:off x="1149586" y="7342047"/>
            <a:ext cx="456077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Con SuperLocaliza, los clientes encuentran productos al instante, el personal trabaja de forma más eficiente y la empresa obtiene métricas valiosas para optimizar su negocio</a:t>
            </a:r>
            <a:r>
              <a:rPr b="0" i="0" lang="en-US" sz="19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</p:txBody>
      </p:sp>
      <p:sp>
        <p:nvSpPr>
          <p:cNvPr id="163" name="Google Shape;163;p4"/>
          <p:cNvSpPr/>
          <p:nvPr/>
        </p:nvSpPr>
        <p:spPr>
          <a:xfrm rot="9112094">
            <a:off x="6061958" y="7681074"/>
            <a:ext cx="2604142" cy="861734"/>
          </a:xfrm>
          <a:custGeom>
            <a:rect b="b" l="l" r="r" t="t"/>
            <a:pathLst>
              <a:path extrusionOk="0" h="861734" w="2604142">
                <a:moveTo>
                  <a:pt x="0" y="0"/>
                </a:moveTo>
                <a:lnTo>
                  <a:pt x="2604142" y="0"/>
                </a:lnTo>
                <a:lnTo>
                  <a:pt x="2604142" y="861735"/>
                </a:lnTo>
                <a:lnTo>
                  <a:pt x="0" y="8617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7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4"/>
          <p:cNvSpPr/>
          <p:nvPr/>
        </p:nvSpPr>
        <p:spPr>
          <a:xfrm>
            <a:off x="2530507" y="3954089"/>
            <a:ext cx="1306392" cy="909724"/>
          </a:xfrm>
          <a:custGeom>
            <a:rect b="b" l="l" r="r" t="t"/>
            <a:pathLst>
              <a:path extrusionOk="0" h="909724" w="1306392">
                <a:moveTo>
                  <a:pt x="0" y="0"/>
                </a:moveTo>
                <a:lnTo>
                  <a:pt x="1306392" y="0"/>
                </a:lnTo>
                <a:lnTo>
                  <a:pt x="1306392" y="909724"/>
                </a:lnTo>
                <a:lnTo>
                  <a:pt x="0" y="9097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5"/>
          <p:cNvGrpSpPr/>
          <p:nvPr/>
        </p:nvGrpSpPr>
        <p:grpSpPr>
          <a:xfrm>
            <a:off x="-657029" y="485455"/>
            <a:ext cx="13694282" cy="1581158"/>
            <a:chOff x="0" y="-47625"/>
            <a:chExt cx="3606724" cy="416437"/>
          </a:xfrm>
        </p:grpSpPr>
        <p:sp>
          <p:nvSpPr>
            <p:cNvPr id="170" name="Google Shape;170;p5"/>
            <p:cNvSpPr/>
            <p:nvPr/>
          </p:nvSpPr>
          <p:spPr>
            <a:xfrm>
              <a:off x="0" y="0"/>
              <a:ext cx="3606724" cy="368812"/>
            </a:xfrm>
            <a:custGeom>
              <a:rect b="b" l="l" r="r" t="t"/>
              <a:pathLst>
                <a:path extrusionOk="0" h="368812" w="3606724">
                  <a:moveTo>
                    <a:pt x="0" y="0"/>
                  </a:moveTo>
                  <a:lnTo>
                    <a:pt x="3606724" y="0"/>
                  </a:lnTo>
                  <a:lnTo>
                    <a:pt x="3606724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171" name="Google Shape;171;p5"/>
            <p:cNvSpPr txBox="1"/>
            <p:nvPr/>
          </p:nvSpPr>
          <p:spPr>
            <a:xfrm>
              <a:off x="0" y="-47625"/>
              <a:ext cx="3606724" cy="4164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5"/>
          <p:cNvSpPr txBox="1"/>
          <p:nvPr/>
        </p:nvSpPr>
        <p:spPr>
          <a:xfrm>
            <a:off x="216251" y="783200"/>
            <a:ext cx="12821002" cy="1052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200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OBJETIVOS DEL PROYECTO</a:t>
            </a:r>
            <a:endParaRPr/>
          </a:p>
        </p:txBody>
      </p:sp>
      <p:sp>
        <p:nvSpPr>
          <p:cNvPr id="173" name="Google Shape;173;p5"/>
          <p:cNvSpPr/>
          <p:nvPr/>
        </p:nvSpPr>
        <p:spPr>
          <a:xfrm>
            <a:off x="13663110" y="666281"/>
            <a:ext cx="3235496" cy="2588397"/>
          </a:xfrm>
          <a:custGeom>
            <a:rect b="b" l="l" r="r" t="t"/>
            <a:pathLst>
              <a:path extrusionOk="0" h="2588397" w="3235496">
                <a:moveTo>
                  <a:pt x="0" y="0"/>
                </a:moveTo>
                <a:lnTo>
                  <a:pt x="3235497" y="0"/>
                </a:lnTo>
                <a:lnTo>
                  <a:pt x="3235497" y="2588397"/>
                </a:lnTo>
                <a:lnTo>
                  <a:pt x="0" y="2588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5"/>
          <p:cNvSpPr/>
          <p:nvPr/>
        </p:nvSpPr>
        <p:spPr>
          <a:xfrm rot="-155948">
            <a:off x="10983457" y="3622599"/>
            <a:ext cx="5359306" cy="1077891"/>
          </a:xfrm>
          <a:custGeom>
            <a:rect b="b" l="l" r="r" t="t"/>
            <a:pathLst>
              <a:path extrusionOk="0" h="1077891" w="5359306">
                <a:moveTo>
                  <a:pt x="0" y="0"/>
                </a:moveTo>
                <a:lnTo>
                  <a:pt x="5359306" y="0"/>
                </a:lnTo>
                <a:lnTo>
                  <a:pt x="5359306" y="1077891"/>
                </a:lnTo>
                <a:lnTo>
                  <a:pt x="0" y="10778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5" name="Google Shape;175;p5"/>
          <p:cNvSpPr txBox="1"/>
          <p:nvPr/>
        </p:nvSpPr>
        <p:spPr>
          <a:xfrm>
            <a:off x="11368399" y="3765939"/>
            <a:ext cx="4996048" cy="7054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0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Objetivo General</a:t>
            </a:r>
            <a:endParaRPr/>
          </a:p>
        </p:txBody>
      </p:sp>
      <p:sp>
        <p:nvSpPr>
          <p:cNvPr id="176" name="Google Shape;176;p5"/>
          <p:cNvSpPr txBox="1"/>
          <p:nvPr/>
        </p:nvSpPr>
        <p:spPr>
          <a:xfrm>
            <a:off x="9908609" y="5344091"/>
            <a:ext cx="8728514" cy="3114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4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38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Optimizar la experiencia de compra en supermercados mediante una herramienta digital (SuperLocaliza) que permita a los clientes encontrar productos de manera rápida y sencilla, al mismo tiempo que entrega a la empresa información estratégica para mejorar su gestión e incrementar su eficiencia.</a:t>
            </a:r>
            <a:endParaRPr/>
          </a:p>
        </p:txBody>
      </p:sp>
      <p:graphicFrame>
        <p:nvGraphicFramePr>
          <p:cNvPr id="177" name="Google Shape;177;p5"/>
          <p:cNvGraphicFramePr/>
          <p:nvPr/>
        </p:nvGraphicFramePr>
        <p:xfrm>
          <a:off x="1244578" y="306990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{07ACDD18-535B-46F1-A50C-DF3319EB8E51}</a:tableStyleId>
              </a:tblPr>
              <a:tblGrid>
                <a:gridCol w="6235525"/>
              </a:tblGrid>
              <a:tr h="1533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002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21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Reducir el tiempo de búsqueda de productos dentro del supermercado, aumentando la satisfacción del cliente.</a:t>
                      </a:r>
                      <a:endParaRPr sz="1100" u="none" cap="none" strike="noStrike"/>
                    </a:p>
                  </a:txBody>
                  <a:tcPr marT="275200" marB="275200" marR="275200" marL="275200" anchor="ctr">
                    <a:lnL cap="flat" cmpd="sng" w="5820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820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820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91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1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002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21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Mostrar la disponibilidad en tiempo real del inventario para evitar pérdidas de ventas y frustraciones en la compra.</a:t>
                      </a:r>
                      <a:endParaRPr sz="1100" u="none" cap="none" strike="noStrike"/>
                    </a:p>
                  </a:txBody>
                  <a:tcPr marT="275200" marB="275200" marR="275200" marL="275200" anchor="ctr">
                    <a:lnL cap="flat" cmpd="sng" w="5820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820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91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91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3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002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21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Facilitar el trabajo del personal, disminuyendo la necesidad de asistencia constante en pasillos.</a:t>
                      </a:r>
                      <a:endParaRPr sz="1100" u="none" cap="none" strike="noStrike"/>
                    </a:p>
                  </a:txBody>
                  <a:tcPr marT="275200" marB="275200" marR="275200" marL="275200" anchor="ctr">
                    <a:lnL cap="flat" cmpd="sng" w="5820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820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91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91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1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002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21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Generar métricas y reportes sobre los productos más buscados y el comportamiento del cliente, apoyando la toma de decisiones estratégicas.</a:t>
                      </a:r>
                      <a:endParaRPr sz="1100" u="none" cap="none" strike="noStrike"/>
                    </a:p>
                  </a:txBody>
                  <a:tcPr marT="275200" marB="275200" marR="275200" marL="275200" anchor="ctr">
                    <a:lnL cap="flat" cmpd="sng" w="5820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820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91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91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78" name="Google Shape;178;p5"/>
          <p:cNvGrpSpPr/>
          <p:nvPr/>
        </p:nvGrpSpPr>
        <p:grpSpPr>
          <a:xfrm>
            <a:off x="419010" y="3335536"/>
            <a:ext cx="825568" cy="826008"/>
            <a:chOff x="0" y="0"/>
            <a:chExt cx="812800" cy="813233"/>
          </a:xfrm>
        </p:grpSpPr>
        <p:sp>
          <p:nvSpPr>
            <p:cNvPr id="179" name="Google Shape;179;p5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181" name="Google Shape;181;p5"/>
          <p:cNvGrpSpPr/>
          <p:nvPr/>
        </p:nvGrpSpPr>
        <p:grpSpPr>
          <a:xfrm>
            <a:off x="419010" y="4959662"/>
            <a:ext cx="825568" cy="826008"/>
            <a:chOff x="0" y="0"/>
            <a:chExt cx="812800" cy="813233"/>
          </a:xfrm>
        </p:grpSpPr>
        <p:sp>
          <p:nvSpPr>
            <p:cNvPr id="182" name="Google Shape;182;p5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184" name="Google Shape;184;p5"/>
          <p:cNvGrpSpPr/>
          <p:nvPr/>
        </p:nvGrpSpPr>
        <p:grpSpPr>
          <a:xfrm>
            <a:off x="419010" y="6581656"/>
            <a:ext cx="825568" cy="826008"/>
            <a:chOff x="0" y="0"/>
            <a:chExt cx="812800" cy="813233"/>
          </a:xfrm>
        </p:grpSpPr>
        <p:sp>
          <p:nvSpPr>
            <p:cNvPr id="185" name="Google Shape;185;p5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grpSp>
        <p:nvGrpSpPr>
          <p:cNvPr id="187" name="Google Shape;187;p5"/>
          <p:cNvGrpSpPr/>
          <p:nvPr/>
        </p:nvGrpSpPr>
        <p:grpSpPr>
          <a:xfrm>
            <a:off x="419010" y="8203650"/>
            <a:ext cx="825568" cy="826008"/>
            <a:chOff x="0" y="0"/>
            <a:chExt cx="812800" cy="813233"/>
          </a:xfrm>
        </p:grpSpPr>
        <p:sp>
          <p:nvSpPr>
            <p:cNvPr id="188" name="Google Shape;188;p5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6"/>
          <p:cNvGrpSpPr/>
          <p:nvPr/>
        </p:nvGrpSpPr>
        <p:grpSpPr>
          <a:xfrm>
            <a:off x="-1561942" y="269216"/>
            <a:ext cx="8113468" cy="1581158"/>
            <a:chOff x="0" y="-47625"/>
            <a:chExt cx="2136881" cy="416437"/>
          </a:xfrm>
        </p:grpSpPr>
        <p:sp>
          <p:nvSpPr>
            <p:cNvPr id="195" name="Google Shape;195;p6"/>
            <p:cNvSpPr/>
            <p:nvPr/>
          </p:nvSpPr>
          <p:spPr>
            <a:xfrm>
              <a:off x="0" y="0"/>
              <a:ext cx="2136880" cy="368812"/>
            </a:xfrm>
            <a:custGeom>
              <a:rect b="b" l="l" r="r" t="t"/>
              <a:pathLst>
                <a:path extrusionOk="0" h="368812" w="2136880">
                  <a:moveTo>
                    <a:pt x="0" y="0"/>
                  </a:moveTo>
                  <a:lnTo>
                    <a:pt x="2136880" y="0"/>
                  </a:lnTo>
                  <a:lnTo>
                    <a:pt x="2136880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196" name="Google Shape;196;p6"/>
            <p:cNvSpPr txBox="1"/>
            <p:nvPr/>
          </p:nvSpPr>
          <p:spPr>
            <a:xfrm>
              <a:off x="0" y="-47625"/>
              <a:ext cx="2136881" cy="4164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7" name="Google Shape;197;p6"/>
          <p:cNvSpPr/>
          <p:nvPr/>
        </p:nvSpPr>
        <p:spPr>
          <a:xfrm rot="-155948">
            <a:off x="2513888" y="2905509"/>
            <a:ext cx="4719626" cy="949236"/>
          </a:xfrm>
          <a:custGeom>
            <a:rect b="b" l="l" r="r" t="t"/>
            <a:pathLst>
              <a:path extrusionOk="0" h="949236" w="4719626">
                <a:moveTo>
                  <a:pt x="0" y="0"/>
                </a:moveTo>
                <a:lnTo>
                  <a:pt x="4719626" y="0"/>
                </a:lnTo>
                <a:lnTo>
                  <a:pt x="4719626" y="949236"/>
                </a:lnTo>
                <a:lnTo>
                  <a:pt x="0" y="9492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aphicFrame>
        <p:nvGraphicFramePr>
          <p:cNvPr id="198" name="Google Shape;198;p6"/>
          <p:cNvGraphicFramePr/>
          <p:nvPr/>
        </p:nvGraphicFramePr>
        <p:xfrm>
          <a:off x="10459774" y="403526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{07ACDD18-535B-46F1-A50C-DF3319EB8E51}</a:tableStyleId>
              </a:tblPr>
              <a:tblGrid>
                <a:gridCol w="4138175"/>
              </a:tblGrid>
              <a:tr h="1294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002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9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No permite realizar compras ni pagos dentro de la plataforma.</a:t>
                      </a:r>
                      <a:endParaRPr sz="1100" u="none" cap="none" strike="noStrike"/>
                    </a:p>
                  </a:txBody>
                  <a:tcPr marT="260150" marB="260150" marR="260150" marL="260150" anchor="ctr">
                    <a:lnL cap="flat" cmpd="sng" w="52025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2025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2025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60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86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002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9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No reemplaza al personal, sino que lo complementa y facilita su trabajo.</a:t>
                      </a:r>
                      <a:endParaRPr sz="1100" u="none" cap="none" strike="noStrike"/>
                    </a:p>
                  </a:txBody>
                  <a:tcPr marT="260150" marB="260150" marR="260150" marL="260150" anchor="ctr">
                    <a:lnL cap="flat" cmpd="sng" w="52025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2025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60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60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47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002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9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No gestiona promociones o descuentos automáticamente (aunque puede sugerir productos).</a:t>
                      </a:r>
                      <a:endParaRPr sz="1100" u="none" cap="none" strike="noStrike"/>
                    </a:p>
                  </a:txBody>
                  <a:tcPr marT="260150" marB="260150" marR="260150" marL="260150" anchor="ctr">
                    <a:lnL cap="flat" cmpd="sng" w="52025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2025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60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60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11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002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9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No funciona fuera del entorno del supermercado (es un sistema enfocado en localización dentro de la tienda).</a:t>
                      </a:r>
                      <a:endParaRPr sz="1100" u="none" cap="none" strike="noStrike"/>
                    </a:p>
                  </a:txBody>
                  <a:tcPr marT="260150" marB="260150" marR="260150" marL="260150" anchor="ctr">
                    <a:lnL cap="flat" cmpd="sng" w="52025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2025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60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6000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99" name="Google Shape;199;p6"/>
          <p:cNvGrpSpPr/>
          <p:nvPr/>
        </p:nvGrpSpPr>
        <p:grpSpPr>
          <a:xfrm>
            <a:off x="9679334" y="4286377"/>
            <a:ext cx="780439" cy="780856"/>
            <a:chOff x="0" y="0"/>
            <a:chExt cx="812800" cy="813233"/>
          </a:xfrm>
        </p:grpSpPr>
        <p:sp>
          <p:nvSpPr>
            <p:cNvPr id="200" name="Google Shape;200;p6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6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202" name="Google Shape;202;p6"/>
          <p:cNvGrpSpPr/>
          <p:nvPr/>
        </p:nvGrpSpPr>
        <p:grpSpPr>
          <a:xfrm>
            <a:off x="9679334" y="5547380"/>
            <a:ext cx="780439" cy="780856"/>
            <a:chOff x="0" y="0"/>
            <a:chExt cx="812800" cy="813233"/>
          </a:xfrm>
        </p:grpSpPr>
        <p:sp>
          <p:nvSpPr>
            <p:cNvPr id="203" name="Google Shape;203;p6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6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205" name="Google Shape;205;p6"/>
          <p:cNvGrpSpPr/>
          <p:nvPr/>
        </p:nvGrpSpPr>
        <p:grpSpPr>
          <a:xfrm>
            <a:off x="9679334" y="6911881"/>
            <a:ext cx="780439" cy="780856"/>
            <a:chOff x="0" y="0"/>
            <a:chExt cx="812800" cy="813233"/>
          </a:xfrm>
        </p:grpSpPr>
        <p:sp>
          <p:nvSpPr>
            <p:cNvPr id="206" name="Google Shape;206;p6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6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grpSp>
        <p:nvGrpSpPr>
          <p:cNvPr id="208" name="Google Shape;208;p6"/>
          <p:cNvGrpSpPr/>
          <p:nvPr/>
        </p:nvGrpSpPr>
        <p:grpSpPr>
          <a:xfrm>
            <a:off x="9679334" y="8276382"/>
            <a:ext cx="780439" cy="780856"/>
            <a:chOff x="0" y="0"/>
            <a:chExt cx="812800" cy="813233"/>
          </a:xfrm>
        </p:grpSpPr>
        <p:sp>
          <p:nvSpPr>
            <p:cNvPr id="209" name="Google Shape;209;p6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6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  <p:graphicFrame>
        <p:nvGraphicFramePr>
          <p:cNvPr id="211" name="Google Shape;211;p6"/>
          <p:cNvGraphicFramePr/>
          <p:nvPr/>
        </p:nvGraphicFramePr>
        <p:xfrm>
          <a:off x="2129349" y="396126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{07ACDD18-535B-46F1-A50C-DF3319EB8E51}</a:tableStyleId>
              </a:tblPr>
              <a:tblGrid>
                <a:gridCol w="3926875"/>
              </a:tblGrid>
              <a:tr h="1622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18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Permite a los clientes localizar productos rápidamente dentro del supermercado.</a:t>
                      </a:r>
                      <a:endParaRPr sz="1100" u="none" cap="none" strike="noStrike"/>
                    </a:p>
                  </a:txBody>
                  <a:tcPr marT="246875" marB="246875" marR="246875" marL="246875" anchor="ctr">
                    <a:lnL cap="flat" cmpd="sng" w="4935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935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935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4675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07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18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Genera sugerencias de productos complementarios para mejorar la experiencia de compra.</a:t>
                      </a:r>
                      <a:endParaRPr sz="1100" u="none" cap="none" strike="noStrike"/>
                    </a:p>
                  </a:txBody>
                  <a:tcPr marT="246875" marB="246875" marR="246875" marL="246875" anchor="ctr">
                    <a:lnL cap="flat" cmpd="sng" w="4935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935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4675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4675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06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18" u="none" cap="none" strike="noStrike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Entrega al personal métricas y reportes sobre productos más buscados y comportamiento del cliente.</a:t>
                      </a:r>
                      <a:endParaRPr sz="1100" u="none" cap="none" strike="noStrike"/>
                    </a:p>
                  </a:txBody>
                  <a:tcPr marT="246875" marB="246875" marR="246875" marL="246875" anchor="ctr">
                    <a:lnL cap="flat" cmpd="sng" w="4935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9350">
                      <a:solidFill>
                        <a:srgbClr val="1187A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4675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4675">
                      <a:solidFill>
                        <a:srgbClr val="B2DE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212" name="Google Shape;212;p6"/>
          <p:cNvGrpSpPr/>
          <p:nvPr/>
        </p:nvGrpSpPr>
        <p:grpSpPr>
          <a:xfrm>
            <a:off x="1388760" y="4199556"/>
            <a:ext cx="740590" cy="740985"/>
            <a:chOff x="0" y="0"/>
            <a:chExt cx="812800" cy="813233"/>
          </a:xfrm>
        </p:grpSpPr>
        <p:sp>
          <p:nvSpPr>
            <p:cNvPr id="213" name="Google Shape;213;p6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6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215" name="Google Shape;215;p6"/>
          <p:cNvGrpSpPr/>
          <p:nvPr/>
        </p:nvGrpSpPr>
        <p:grpSpPr>
          <a:xfrm>
            <a:off x="1388760" y="6277939"/>
            <a:ext cx="740590" cy="740985"/>
            <a:chOff x="0" y="0"/>
            <a:chExt cx="812800" cy="813233"/>
          </a:xfrm>
        </p:grpSpPr>
        <p:sp>
          <p:nvSpPr>
            <p:cNvPr id="216" name="Google Shape;216;p6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218" name="Google Shape;218;p6"/>
          <p:cNvGrpSpPr/>
          <p:nvPr/>
        </p:nvGrpSpPr>
        <p:grpSpPr>
          <a:xfrm>
            <a:off x="1388760" y="8356322"/>
            <a:ext cx="740590" cy="740985"/>
            <a:chOff x="0" y="0"/>
            <a:chExt cx="812800" cy="813233"/>
          </a:xfrm>
        </p:grpSpPr>
        <p:sp>
          <p:nvSpPr>
            <p:cNvPr id="219" name="Google Shape;219;p6"/>
            <p:cNvSpPr/>
            <p:nvPr/>
          </p:nvSpPr>
          <p:spPr>
            <a:xfrm>
              <a:off x="0" y="0"/>
              <a:ext cx="812800" cy="813233"/>
            </a:xfrm>
            <a:custGeom>
              <a:rect b="b" l="l" r="r" t="t"/>
              <a:pathLst>
                <a:path extrusionOk="0" h="813233" w="812800">
                  <a:moveTo>
                    <a:pt x="406400" y="0"/>
                  </a:moveTo>
                  <a:cubicBezTo>
                    <a:pt x="181951" y="0"/>
                    <a:pt x="0" y="182048"/>
                    <a:pt x="0" y="406617"/>
                  </a:cubicBezTo>
                  <a:cubicBezTo>
                    <a:pt x="0" y="631185"/>
                    <a:pt x="181951" y="813233"/>
                    <a:pt x="406400" y="813233"/>
                  </a:cubicBezTo>
                  <a:cubicBezTo>
                    <a:pt x="630849" y="813233"/>
                    <a:pt x="812800" y="631185"/>
                    <a:pt x="812800" y="406617"/>
                  </a:cubicBezTo>
                  <a:cubicBezTo>
                    <a:pt x="812800" y="18204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 txBox="1"/>
            <p:nvPr/>
          </p:nvSpPr>
          <p:spPr>
            <a:xfrm>
              <a:off x="76200" y="28616"/>
              <a:ext cx="660400" cy="7083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sp>
        <p:nvSpPr>
          <p:cNvPr id="221" name="Google Shape;221;p6"/>
          <p:cNvSpPr/>
          <p:nvPr/>
        </p:nvSpPr>
        <p:spPr>
          <a:xfrm rot="-155948">
            <a:off x="10749160" y="2723821"/>
            <a:ext cx="5531839" cy="1112592"/>
          </a:xfrm>
          <a:custGeom>
            <a:rect b="b" l="l" r="r" t="t"/>
            <a:pathLst>
              <a:path extrusionOk="0" h="1112592" w="5531839">
                <a:moveTo>
                  <a:pt x="0" y="0"/>
                </a:moveTo>
                <a:lnTo>
                  <a:pt x="5531840" y="0"/>
                </a:lnTo>
                <a:lnTo>
                  <a:pt x="5531840" y="1112592"/>
                </a:lnTo>
                <a:lnTo>
                  <a:pt x="0" y="11125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2" name="Google Shape;222;p6"/>
          <p:cNvSpPr/>
          <p:nvPr/>
        </p:nvSpPr>
        <p:spPr>
          <a:xfrm>
            <a:off x="7913736" y="541247"/>
            <a:ext cx="2155818" cy="2155818"/>
          </a:xfrm>
          <a:custGeom>
            <a:rect b="b" l="l" r="r" t="t"/>
            <a:pathLst>
              <a:path extrusionOk="0" h="2155818" w="2155818">
                <a:moveTo>
                  <a:pt x="0" y="0"/>
                </a:moveTo>
                <a:lnTo>
                  <a:pt x="2155818" y="0"/>
                </a:lnTo>
                <a:lnTo>
                  <a:pt x="2155818" y="2155818"/>
                </a:lnTo>
                <a:lnTo>
                  <a:pt x="0" y="21558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3" name="Google Shape;223;p6"/>
          <p:cNvSpPr txBox="1"/>
          <p:nvPr/>
        </p:nvSpPr>
        <p:spPr>
          <a:xfrm>
            <a:off x="842109" y="566961"/>
            <a:ext cx="12821002" cy="1052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200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ALCANCES</a:t>
            </a:r>
            <a:endParaRPr/>
          </a:p>
        </p:txBody>
      </p:sp>
      <p:sp>
        <p:nvSpPr>
          <p:cNvPr id="224" name="Google Shape;224;p6"/>
          <p:cNvSpPr txBox="1"/>
          <p:nvPr/>
        </p:nvSpPr>
        <p:spPr>
          <a:xfrm>
            <a:off x="2686357" y="3082630"/>
            <a:ext cx="4996048" cy="537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FE8603"/>
                </a:solidFill>
                <a:latin typeface="Arial"/>
                <a:ea typeface="Arial"/>
                <a:cs typeface="Arial"/>
                <a:sym typeface="Arial"/>
              </a:rPr>
              <a:t>Que hace el sistema</a:t>
            </a:r>
            <a:endParaRPr/>
          </a:p>
        </p:txBody>
      </p:sp>
      <p:sp>
        <p:nvSpPr>
          <p:cNvPr id="225" name="Google Shape;225;p6"/>
          <p:cNvSpPr txBox="1"/>
          <p:nvPr/>
        </p:nvSpPr>
        <p:spPr>
          <a:xfrm>
            <a:off x="11017056" y="2982619"/>
            <a:ext cx="4996048" cy="537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FE8603"/>
                </a:solidFill>
                <a:latin typeface="Arial"/>
                <a:ea typeface="Arial"/>
                <a:cs typeface="Arial"/>
                <a:sym typeface="Arial"/>
              </a:rPr>
              <a:t>Que no hace el sistema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7"/>
          <p:cNvGrpSpPr/>
          <p:nvPr/>
        </p:nvGrpSpPr>
        <p:grpSpPr>
          <a:xfrm>
            <a:off x="154187" y="847874"/>
            <a:ext cx="8836532" cy="1581158"/>
            <a:chOff x="0" y="-47625"/>
            <a:chExt cx="2327317" cy="416437"/>
          </a:xfrm>
        </p:grpSpPr>
        <p:sp>
          <p:nvSpPr>
            <p:cNvPr id="231" name="Google Shape;231;p7"/>
            <p:cNvSpPr/>
            <p:nvPr/>
          </p:nvSpPr>
          <p:spPr>
            <a:xfrm>
              <a:off x="0" y="0"/>
              <a:ext cx="2327317" cy="368812"/>
            </a:xfrm>
            <a:custGeom>
              <a:rect b="b" l="l" r="r" t="t"/>
              <a:pathLst>
                <a:path extrusionOk="0" h="368812" w="2327317">
                  <a:moveTo>
                    <a:pt x="0" y="0"/>
                  </a:moveTo>
                  <a:lnTo>
                    <a:pt x="2327317" y="0"/>
                  </a:lnTo>
                  <a:lnTo>
                    <a:pt x="2327317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232" name="Google Shape;232;p7"/>
            <p:cNvSpPr txBox="1"/>
            <p:nvPr/>
          </p:nvSpPr>
          <p:spPr>
            <a:xfrm>
              <a:off x="0" y="-47625"/>
              <a:ext cx="2327317" cy="4164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3" name="Google Shape;233;p7"/>
          <p:cNvGrpSpPr/>
          <p:nvPr/>
        </p:nvGrpSpPr>
        <p:grpSpPr>
          <a:xfrm>
            <a:off x="979973" y="3260186"/>
            <a:ext cx="6801519" cy="5457324"/>
            <a:chOff x="0" y="-47625"/>
            <a:chExt cx="1791347" cy="1437320"/>
          </a:xfrm>
        </p:grpSpPr>
        <p:sp>
          <p:nvSpPr>
            <p:cNvPr id="234" name="Google Shape;234;p7"/>
            <p:cNvSpPr/>
            <p:nvPr/>
          </p:nvSpPr>
          <p:spPr>
            <a:xfrm>
              <a:off x="0" y="0"/>
              <a:ext cx="1791346" cy="1389695"/>
            </a:xfrm>
            <a:custGeom>
              <a:rect b="b" l="l" r="r" t="t"/>
              <a:pathLst>
                <a:path extrusionOk="0" h="1389695" w="1791346">
                  <a:moveTo>
                    <a:pt x="59190" y="0"/>
                  </a:moveTo>
                  <a:lnTo>
                    <a:pt x="1732157" y="0"/>
                  </a:lnTo>
                  <a:cubicBezTo>
                    <a:pt x="1764846" y="0"/>
                    <a:pt x="1791346" y="26500"/>
                    <a:pt x="1791346" y="59190"/>
                  </a:cubicBezTo>
                  <a:lnTo>
                    <a:pt x="1791346" y="1330505"/>
                  </a:lnTo>
                  <a:cubicBezTo>
                    <a:pt x="1791346" y="1363195"/>
                    <a:pt x="1764846" y="1389695"/>
                    <a:pt x="1732157" y="1389695"/>
                  </a:cubicBezTo>
                  <a:lnTo>
                    <a:pt x="59190" y="1389695"/>
                  </a:lnTo>
                  <a:cubicBezTo>
                    <a:pt x="26500" y="1389695"/>
                    <a:pt x="0" y="1363195"/>
                    <a:pt x="0" y="1330505"/>
                  </a:cubicBezTo>
                  <a:lnTo>
                    <a:pt x="0" y="59190"/>
                  </a:lnTo>
                  <a:cubicBezTo>
                    <a:pt x="0" y="26500"/>
                    <a:pt x="26500" y="0"/>
                    <a:pt x="59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7"/>
            <p:cNvSpPr txBox="1"/>
            <p:nvPr/>
          </p:nvSpPr>
          <p:spPr>
            <a:xfrm>
              <a:off x="0" y="-47625"/>
              <a:ext cx="1791347" cy="14373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6" name="Google Shape;236;p7"/>
          <p:cNvSpPr/>
          <p:nvPr/>
        </p:nvSpPr>
        <p:spPr>
          <a:xfrm>
            <a:off x="3548203" y="3103941"/>
            <a:ext cx="2048500" cy="674143"/>
          </a:xfrm>
          <a:custGeom>
            <a:rect b="b" l="l" r="r" t="t"/>
            <a:pathLst>
              <a:path extrusionOk="0" h="674143" w="2048500">
                <a:moveTo>
                  <a:pt x="0" y="0"/>
                </a:moveTo>
                <a:lnTo>
                  <a:pt x="2048500" y="0"/>
                </a:lnTo>
                <a:lnTo>
                  <a:pt x="2048500" y="674142"/>
                </a:lnTo>
                <a:lnTo>
                  <a:pt x="0" y="6741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37" name="Google Shape;237;p7"/>
          <p:cNvGrpSpPr/>
          <p:nvPr/>
        </p:nvGrpSpPr>
        <p:grpSpPr>
          <a:xfrm>
            <a:off x="10457781" y="3260186"/>
            <a:ext cx="6801519" cy="5457324"/>
            <a:chOff x="0" y="-47625"/>
            <a:chExt cx="1791347" cy="1437320"/>
          </a:xfrm>
        </p:grpSpPr>
        <p:sp>
          <p:nvSpPr>
            <p:cNvPr id="238" name="Google Shape;238;p7"/>
            <p:cNvSpPr/>
            <p:nvPr/>
          </p:nvSpPr>
          <p:spPr>
            <a:xfrm>
              <a:off x="0" y="0"/>
              <a:ext cx="1791346" cy="1389695"/>
            </a:xfrm>
            <a:custGeom>
              <a:rect b="b" l="l" r="r" t="t"/>
              <a:pathLst>
                <a:path extrusionOk="0" h="1389695" w="1791346">
                  <a:moveTo>
                    <a:pt x="67158" y="0"/>
                  </a:moveTo>
                  <a:lnTo>
                    <a:pt x="1724189" y="0"/>
                  </a:lnTo>
                  <a:cubicBezTo>
                    <a:pt x="1742000" y="0"/>
                    <a:pt x="1759082" y="7076"/>
                    <a:pt x="1771677" y="19670"/>
                  </a:cubicBezTo>
                  <a:cubicBezTo>
                    <a:pt x="1784271" y="32264"/>
                    <a:pt x="1791346" y="49346"/>
                    <a:pt x="1791346" y="67158"/>
                  </a:cubicBezTo>
                  <a:lnTo>
                    <a:pt x="1791346" y="1322537"/>
                  </a:lnTo>
                  <a:cubicBezTo>
                    <a:pt x="1791346" y="1340349"/>
                    <a:pt x="1784271" y="1357430"/>
                    <a:pt x="1771677" y="1370025"/>
                  </a:cubicBezTo>
                  <a:cubicBezTo>
                    <a:pt x="1759082" y="1382619"/>
                    <a:pt x="1742000" y="1389695"/>
                    <a:pt x="1724189" y="1389695"/>
                  </a:cubicBezTo>
                  <a:lnTo>
                    <a:pt x="67158" y="1389695"/>
                  </a:lnTo>
                  <a:cubicBezTo>
                    <a:pt x="30067" y="1389695"/>
                    <a:pt x="0" y="1359627"/>
                    <a:pt x="0" y="1322537"/>
                  </a:cubicBezTo>
                  <a:lnTo>
                    <a:pt x="0" y="67158"/>
                  </a:lnTo>
                  <a:cubicBezTo>
                    <a:pt x="0" y="49346"/>
                    <a:pt x="7076" y="32264"/>
                    <a:pt x="19670" y="19670"/>
                  </a:cubicBezTo>
                  <a:cubicBezTo>
                    <a:pt x="32264" y="7076"/>
                    <a:pt x="49346" y="0"/>
                    <a:pt x="67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7"/>
            <p:cNvSpPr txBox="1"/>
            <p:nvPr/>
          </p:nvSpPr>
          <p:spPr>
            <a:xfrm>
              <a:off x="0" y="-47625"/>
              <a:ext cx="1791347" cy="14373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0" name="Google Shape;240;p7"/>
          <p:cNvSpPr/>
          <p:nvPr/>
        </p:nvSpPr>
        <p:spPr>
          <a:xfrm>
            <a:off x="12834291" y="3103941"/>
            <a:ext cx="2048500" cy="674143"/>
          </a:xfrm>
          <a:custGeom>
            <a:rect b="b" l="l" r="r" t="t"/>
            <a:pathLst>
              <a:path extrusionOk="0" h="674143" w="2048500">
                <a:moveTo>
                  <a:pt x="0" y="0"/>
                </a:moveTo>
                <a:lnTo>
                  <a:pt x="2048499" y="0"/>
                </a:lnTo>
                <a:lnTo>
                  <a:pt x="2048499" y="674142"/>
                </a:lnTo>
                <a:lnTo>
                  <a:pt x="0" y="6741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1" name="Google Shape;241;p7"/>
          <p:cNvSpPr/>
          <p:nvPr/>
        </p:nvSpPr>
        <p:spPr>
          <a:xfrm>
            <a:off x="15290195" y="440383"/>
            <a:ext cx="2528649" cy="2576967"/>
          </a:xfrm>
          <a:custGeom>
            <a:rect b="b" l="l" r="r" t="t"/>
            <a:pathLst>
              <a:path extrusionOk="0" h="2576967" w="2528649">
                <a:moveTo>
                  <a:pt x="0" y="0"/>
                </a:moveTo>
                <a:lnTo>
                  <a:pt x="2528649" y="0"/>
                </a:lnTo>
                <a:lnTo>
                  <a:pt x="2528649" y="2576967"/>
                </a:lnTo>
                <a:lnTo>
                  <a:pt x="0" y="25769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2" name="Google Shape;242;p7"/>
          <p:cNvSpPr txBox="1"/>
          <p:nvPr/>
        </p:nvSpPr>
        <p:spPr>
          <a:xfrm>
            <a:off x="452270" y="1138316"/>
            <a:ext cx="8691730" cy="1047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REQUERIMIENTOS</a:t>
            </a: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1265960" y="4734134"/>
            <a:ext cx="6515531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1" marL="431801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Localizar Producto en Supermercado</a:t>
            </a:r>
            <a:endParaRPr/>
          </a:p>
          <a:p>
            <a:pPr indent="-215900" lvl="1" marL="431801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Recomendación de Productos   Complementarios</a:t>
            </a:r>
            <a:endParaRPr/>
          </a:p>
          <a:p>
            <a:pPr indent="-215900" lvl="1" marL="431801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Notificación de Ofertas</a:t>
            </a:r>
            <a:endParaRPr/>
          </a:p>
          <a:p>
            <a:pPr indent="-215900" lvl="1" marL="431801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Búsqueda de productos</a:t>
            </a:r>
            <a:endParaRPr/>
          </a:p>
          <a:p>
            <a:pPr indent="-215900" lvl="1" marL="431801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Mostrar disponibilidad de producto</a:t>
            </a:r>
            <a:endParaRPr/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4" name="Google Shape;244;p7"/>
          <p:cNvSpPr txBox="1"/>
          <p:nvPr/>
        </p:nvSpPr>
        <p:spPr>
          <a:xfrm>
            <a:off x="1250838" y="3701883"/>
            <a:ext cx="5096711" cy="602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59" u="none" cap="none" strike="noStrike">
                <a:solidFill>
                  <a:srgbClr val="1E6999"/>
                </a:solidFill>
                <a:latin typeface="Arial"/>
                <a:ea typeface="Arial"/>
                <a:cs typeface="Arial"/>
                <a:sym typeface="Arial"/>
              </a:rPr>
              <a:t>FUNCIONALES</a:t>
            </a:r>
            <a:endParaRPr/>
          </a:p>
        </p:txBody>
      </p:sp>
      <p:sp>
        <p:nvSpPr>
          <p:cNvPr id="245" name="Google Shape;245;p7"/>
          <p:cNvSpPr txBox="1"/>
          <p:nvPr/>
        </p:nvSpPr>
        <p:spPr>
          <a:xfrm>
            <a:off x="10936820" y="3924090"/>
            <a:ext cx="5096711" cy="602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59" u="none" cap="none" strike="noStrike">
                <a:solidFill>
                  <a:srgbClr val="1E6999"/>
                </a:solidFill>
                <a:latin typeface="Arial"/>
                <a:ea typeface="Arial"/>
                <a:cs typeface="Arial"/>
                <a:sym typeface="Arial"/>
              </a:rPr>
              <a:t>NO FUNCIONALES</a:t>
            </a:r>
            <a:endParaRPr/>
          </a:p>
        </p:txBody>
      </p:sp>
      <p:sp>
        <p:nvSpPr>
          <p:cNvPr id="246" name="Google Shape;246;p7"/>
          <p:cNvSpPr txBox="1"/>
          <p:nvPr/>
        </p:nvSpPr>
        <p:spPr>
          <a:xfrm>
            <a:off x="10936820" y="4488700"/>
            <a:ext cx="6515531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1" marL="431801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Disponibilidad y escalabilidad del sistema 99,5% mensual.</a:t>
            </a:r>
            <a:endParaRPr/>
          </a:p>
          <a:p>
            <a:pPr indent="-215900" lvl="1" marL="431801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Interfaz adaptativa y accesibilidad universal. </a:t>
            </a:r>
            <a:endParaRPr/>
          </a:p>
          <a:p>
            <a:pPr indent="-215900" lvl="1" marL="431801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Tiempo de respuestas en menos de 3 segundos.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87A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8"/>
          <p:cNvGrpSpPr/>
          <p:nvPr/>
        </p:nvGrpSpPr>
        <p:grpSpPr>
          <a:xfrm>
            <a:off x="-860859" y="64340"/>
            <a:ext cx="8235644" cy="1581158"/>
            <a:chOff x="0" y="-47625"/>
            <a:chExt cx="2169059" cy="416437"/>
          </a:xfrm>
        </p:grpSpPr>
        <p:sp>
          <p:nvSpPr>
            <p:cNvPr id="252" name="Google Shape;252;p8"/>
            <p:cNvSpPr/>
            <p:nvPr/>
          </p:nvSpPr>
          <p:spPr>
            <a:xfrm>
              <a:off x="0" y="0"/>
              <a:ext cx="2169058" cy="368812"/>
            </a:xfrm>
            <a:custGeom>
              <a:rect b="b" l="l" r="r" t="t"/>
              <a:pathLst>
                <a:path extrusionOk="0" h="368812" w="2169058">
                  <a:moveTo>
                    <a:pt x="0" y="0"/>
                  </a:moveTo>
                  <a:lnTo>
                    <a:pt x="2169058" y="0"/>
                  </a:lnTo>
                  <a:lnTo>
                    <a:pt x="2169058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  <a:ln>
              <a:noFill/>
            </a:ln>
          </p:spPr>
        </p:sp>
        <p:sp>
          <p:nvSpPr>
            <p:cNvPr id="253" name="Google Shape;253;p8"/>
            <p:cNvSpPr txBox="1"/>
            <p:nvPr/>
          </p:nvSpPr>
          <p:spPr>
            <a:xfrm>
              <a:off x="0" y="-47625"/>
              <a:ext cx="2169059" cy="4164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Google Shape;254;p8"/>
          <p:cNvSpPr/>
          <p:nvPr/>
        </p:nvSpPr>
        <p:spPr>
          <a:xfrm>
            <a:off x="2162480" y="3519004"/>
            <a:ext cx="3627836" cy="3627836"/>
          </a:xfrm>
          <a:custGeom>
            <a:rect b="b" l="l" r="r" t="t"/>
            <a:pathLst>
              <a:path extrusionOk="0" h="3627836" w="3627836">
                <a:moveTo>
                  <a:pt x="0" y="0"/>
                </a:moveTo>
                <a:lnTo>
                  <a:pt x="3627837" y="0"/>
                </a:lnTo>
                <a:lnTo>
                  <a:pt x="3627837" y="3627836"/>
                </a:lnTo>
                <a:lnTo>
                  <a:pt x="0" y="36278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8"/>
          <p:cNvSpPr/>
          <p:nvPr/>
        </p:nvSpPr>
        <p:spPr>
          <a:xfrm rot="5400000">
            <a:off x="9506564" y="10078852"/>
            <a:ext cx="4686964" cy="826077"/>
          </a:xfrm>
          <a:custGeom>
            <a:rect b="b" l="l" r="r" t="t"/>
            <a:pathLst>
              <a:path extrusionOk="0" h="826077" w="4686964">
                <a:moveTo>
                  <a:pt x="4686964" y="826077"/>
                </a:moveTo>
                <a:lnTo>
                  <a:pt x="0" y="826077"/>
                </a:lnTo>
                <a:lnTo>
                  <a:pt x="0" y="0"/>
                </a:lnTo>
                <a:lnTo>
                  <a:pt x="4686964" y="0"/>
                </a:lnTo>
                <a:lnTo>
                  <a:pt x="4686964" y="826077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p8"/>
          <p:cNvSpPr txBox="1"/>
          <p:nvPr/>
        </p:nvSpPr>
        <p:spPr>
          <a:xfrm>
            <a:off x="1051919" y="272233"/>
            <a:ext cx="11742320" cy="1203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METRICAS</a:t>
            </a:r>
            <a:endParaRPr/>
          </a:p>
        </p:txBody>
      </p:sp>
      <p:sp>
        <p:nvSpPr>
          <p:cNvPr id="257" name="Google Shape;257;p8"/>
          <p:cNvSpPr txBox="1"/>
          <p:nvPr/>
        </p:nvSpPr>
        <p:spPr>
          <a:xfrm>
            <a:off x="684671" y="3538054"/>
            <a:ext cx="5047143" cy="629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EXPERIENCIA</a:t>
            </a:r>
            <a:endParaRPr/>
          </a:p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 CLIENTE</a:t>
            </a:r>
            <a:endParaRPr/>
          </a:p>
        </p:txBody>
      </p:sp>
      <p:sp>
        <p:nvSpPr>
          <p:cNvPr id="258" name="Google Shape;258;p8"/>
          <p:cNvSpPr txBox="1"/>
          <p:nvPr/>
        </p:nvSpPr>
        <p:spPr>
          <a:xfrm>
            <a:off x="5635003" y="3338491"/>
            <a:ext cx="5197464" cy="6706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9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clientes que </a:t>
            </a:r>
            <a:endParaRPr/>
          </a:p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9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no encuentran producto</a:t>
            </a:r>
            <a:endParaRPr/>
          </a:p>
        </p:txBody>
      </p:sp>
      <p:sp>
        <p:nvSpPr>
          <p:cNvPr id="259" name="Google Shape;259;p8"/>
          <p:cNvSpPr txBox="1"/>
          <p:nvPr/>
        </p:nvSpPr>
        <p:spPr>
          <a:xfrm rot="-276438">
            <a:off x="2166335" y="4374788"/>
            <a:ext cx="3291728" cy="4403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1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73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20%</a:t>
            </a:r>
            <a:endParaRPr/>
          </a:p>
        </p:txBody>
      </p:sp>
      <p:sp>
        <p:nvSpPr>
          <p:cNvPr id="260" name="Google Shape;260;p8"/>
          <p:cNvSpPr txBox="1"/>
          <p:nvPr/>
        </p:nvSpPr>
        <p:spPr>
          <a:xfrm>
            <a:off x="437539" y="6806734"/>
            <a:ext cx="5197464" cy="6706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9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clientes que </a:t>
            </a:r>
            <a:endParaRPr/>
          </a:p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9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si encuentran producto</a:t>
            </a:r>
            <a:endParaRPr/>
          </a:p>
        </p:txBody>
      </p:sp>
      <p:sp>
        <p:nvSpPr>
          <p:cNvPr id="261" name="Google Shape;261;p8"/>
          <p:cNvSpPr txBox="1"/>
          <p:nvPr/>
        </p:nvSpPr>
        <p:spPr>
          <a:xfrm>
            <a:off x="684671" y="5467914"/>
            <a:ext cx="3291728" cy="4965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73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80%</a:t>
            </a:r>
            <a:endParaRPr/>
          </a:p>
        </p:txBody>
      </p:sp>
      <p:sp>
        <p:nvSpPr>
          <p:cNvPr id="262" name="Google Shape;262;p8"/>
          <p:cNvSpPr txBox="1"/>
          <p:nvPr/>
        </p:nvSpPr>
        <p:spPr>
          <a:xfrm>
            <a:off x="7540739" y="9010045"/>
            <a:ext cx="3291728" cy="4965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73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20%</a:t>
            </a:r>
            <a:endParaRPr/>
          </a:p>
        </p:txBody>
      </p:sp>
      <p:sp>
        <p:nvSpPr>
          <p:cNvPr id="263" name="Google Shape;263;p8"/>
          <p:cNvSpPr txBox="1"/>
          <p:nvPr/>
        </p:nvSpPr>
        <p:spPr>
          <a:xfrm>
            <a:off x="6053907" y="9248775"/>
            <a:ext cx="3132696" cy="6706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9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Tiempo en consultas sobre ubicación</a:t>
            </a:r>
            <a:endParaRPr/>
          </a:p>
        </p:txBody>
      </p:sp>
      <p:sp>
        <p:nvSpPr>
          <p:cNvPr id="264" name="Google Shape;264;p8"/>
          <p:cNvSpPr txBox="1"/>
          <p:nvPr/>
        </p:nvSpPr>
        <p:spPr>
          <a:xfrm>
            <a:off x="8973183" y="7571574"/>
            <a:ext cx="3291728" cy="4965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73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80%</a:t>
            </a:r>
            <a:endParaRPr/>
          </a:p>
        </p:txBody>
      </p:sp>
      <p:sp>
        <p:nvSpPr>
          <p:cNvPr id="265" name="Google Shape;265;p8"/>
          <p:cNvSpPr txBox="1"/>
          <p:nvPr/>
        </p:nvSpPr>
        <p:spPr>
          <a:xfrm>
            <a:off x="12482653" y="8381199"/>
            <a:ext cx="3408975" cy="3373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9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Tiempo en otras tareas</a:t>
            </a:r>
            <a:endParaRPr/>
          </a:p>
        </p:txBody>
      </p:sp>
      <p:sp>
        <p:nvSpPr>
          <p:cNvPr id="266" name="Google Shape;266;p8"/>
          <p:cNvSpPr/>
          <p:nvPr/>
        </p:nvSpPr>
        <p:spPr>
          <a:xfrm rot="5400000">
            <a:off x="8248993" y="11555779"/>
            <a:ext cx="4686964" cy="826077"/>
          </a:xfrm>
          <a:custGeom>
            <a:rect b="b" l="l" r="r" t="t"/>
            <a:pathLst>
              <a:path extrusionOk="0" h="826077" w="4686964">
                <a:moveTo>
                  <a:pt x="4686964" y="826078"/>
                </a:moveTo>
                <a:lnTo>
                  <a:pt x="0" y="826078"/>
                </a:lnTo>
                <a:lnTo>
                  <a:pt x="0" y="0"/>
                </a:lnTo>
                <a:lnTo>
                  <a:pt x="4686964" y="0"/>
                </a:lnTo>
                <a:lnTo>
                  <a:pt x="4686964" y="826078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7" name="Google Shape;267;p8"/>
          <p:cNvSpPr/>
          <p:nvPr/>
        </p:nvSpPr>
        <p:spPr>
          <a:xfrm>
            <a:off x="14498727" y="1895286"/>
            <a:ext cx="6296308" cy="1109724"/>
          </a:xfrm>
          <a:custGeom>
            <a:rect b="b" l="l" r="r" t="t"/>
            <a:pathLst>
              <a:path extrusionOk="0" h="1109724" w="6296308">
                <a:moveTo>
                  <a:pt x="6296308" y="1109724"/>
                </a:moveTo>
                <a:lnTo>
                  <a:pt x="0" y="1109724"/>
                </a:lnTo>
                <a:lnTo>
                  <a:pt x="0" y="0"/>
                </a:lnTo>
                <a:lnTo>
                  <a:pt x="6296308" y="0"/>
                </a:lnTo>
                <a:lnTo>
                  <a:pt x="6296308" y="1109724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8" name="Google Shape;268;p8"/>
          <p:cNvSpPr/>
          <p:nvPr/>
        </p:nvSpPr>
        <p:spPr>
          <a:xfrm>
            <a:off x="14788482" y="3843108"/>
            <a:ext cx="6296308" cy="1109724"/>
          </a:xfrm>
          <a:custGeom>
            <a:rect b="b" l="l" r="r" t="t"/>
            <a:pathLst>
              <a:path extrusionOk="0" h="1109724" w="6296308">
                <a:moveTo>
                  <a:pt x="6296308" y="1109724"/>
                </a:moveTo>
                <a:lnTo>
                  <a:pt x="0" y="1109724"/>
                </a:lnTo>
                <a:lnTo>
                  <a:pt x="0" y="0"/>
                </a:lnTo>
                <a:lnTo>
                  <a:pt x="6296308" y="0"/>
                </a:lnTo>
                <a:lnTo>
                  <a:pt x="6296308" y="1109724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9" name="Google Shape;269;p8"/>
          <p:cNvSpPr txBox="1"/>
          <p:nvPr/>
        </p:nvSpPr>
        <p:spPr>
          <a:xfrm>
            <a:off x="13967572" y="2201893"/>
            <a:ext cx="3291728" cy="4965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73" u="none" cap="none" strike="noStrike">
                <a:solidFill>
                  <a:srgbClr val="1187A1"/>
                </a:solidFill>
                <a:latin typeface="DM Sans"/>
                <a:ea typeface="DM Sans"/>
                <a:cs typeface="DM Sans"/>
                <a:sym typeface="DM Sans"/>
              </a:rPr>
              <a:t>90%</a:t>
            </a:r>
            <a:endParaRPr/>
          </a:p>
        </p:txBody>
      </p:sp>
      <p:sp>
        <p:nvSpPr>
          <p:cNvPr id="270" name="Google Shape;270;p8"/>
          <p:cNvSpPr txBox="1"/>
          <p:nvPr/>
        </p:nvSpPr>
        <p:spPr>
          <a:xfrm>
            <a:off x="13967572" y="4103213"/>
            <a:ext cx="3291728" cy="4965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73" u="none" cap="none" strike="noStrike">
                <a:solidFill>
                  <a:srgbClr val="1187A1"/>
                </a:solidFill>
                <a:latin typeface="DM Sans"/>
                <a:ea typeface="DM Sans"/>
                <a:cs typeface="DM Sans"/>
                <a:sym typeface="DM Sans"/>
              </a:rPr>
              <a:t>85%</a:t>
            </a:r>
            <a:endParaRPr/>
          </a:p>
        </p:txBody>
      </p:sp>
      <p:sp>
        <p:nvSpPr>
          <p:cNvPr id="271" name="Google Shape;271;p8"/>
          <p:cNvSpPr txBox="1"/>
          <p:nvPr/>
        </p:nvSpPr>
        <p:spPr>
          <a:xfrm>
            <a:off x="10558598" y="2112836"/>
            <a:ext cx="3408975" cy="6706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9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Pérdidas por productos no encontrados → 10%</a:t>
            </a:r>
            <a:endParaRPr/>
          </a:p>
        </p:txBody>
      </p:sp>
      <p:sp>
        <p:nvSpPr>
          <p:cNvPr id="272" name="Google Shape;272;p8"/>
          <p:cNvSpPr txBox="1"/>
          <p:nvPr/>
        </p:nvSpPr>
        <p:spPr>
          <a:xfrm>
            <a:off x="10558598" y="3926243"/>
            <a:ext cx="3582566" cy="13374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9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Quiebres de stock no detectados → 15%</a:t>
            </a:r>
            <a:endParaRPr/>
          </a:p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199" u="none" cap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just">
              <a:lnSpc>
                <a:spcPct val="122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199" u="none" cap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3" name="Google Shape;273;p8"/>
          <p:cNvSpPr txBox="1"/>
          <p:nvPr/>
        </p:nvSpPr>
        <p:spPr>
          <a:xfrm>
            <a:off x="11228735" y="1047750"/>
            <a:ext cx="5047143" cy="3148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RENDIMIENTO OPERATIVO</a:t>
            </a:r>
            <a:endParaRPr/>
          </a:p>
        </p:txBody>
      </p:sp>
      <p:sp>
        <p:nvSpPr>
          <p:cNvPr id="274" name="Google Shape;274;p8"/>
          <p:cNvSpPr txBox="1"/>
          <p:nvPr/>
        </p:nvSpPr>
        <p:spPr>
          <a:xfrm>
            <a:off x="6663032" y="6971880"/>
            <a:ext cx="5047143" cy="599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PRODUCTIVIDAD DEL PERSONAL REDUCIDA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2DEE8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9"/>
          <p:cNvSpPr txBox="1"/>
          <p:nvPr/>
        </p:nvSpPr>
        <p:spPr>
          <a:xfrm>
            <a:off x="3944922" y="524593"/>
            <a:ext cx="10398156" cy="1203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1187A1"/>
                </a:solidFill>
                <a:latin typeface="Arial"/>
                <a:ea typeface="Arial"/>
                <a:cs typeface="Arial"/>
                <a:sym typeface="Arial"/>
              </a:rPr>
              <a:t>PLANIFICACIÓN</a:t>
            </a:r>
            <a:endParaRPr/>
          </a:p>
        </p:txBody>
      </p:sp>
      <p:sp>
        <p:nvSpPr>
          <p:cNvPr id="280" name="Google Shape;280;p9"/>
          <p:cNvSpPr/>
          <p:nvPr/>
        </p:nvSpPr>
        <p:spPr>
          <a:xfrm>
            <a:off x="6209074" y="1326359"/>
            <a:ext cx="5869851" cy="672365"/>
          </a:xfrm>
          <a:custGeom>
            <a:rect b="b" l="l" r="r" t="t"/>
            <a:pathLst>
              <a:path extrusionOk="0" h="672365" w="5869851">
                <a:moveTo>
                  <a:pt x="0" y="0"/>
                </a:moveTo>
                <a:lnTo>
                  <a:pt x="5869852" y="0"/>
                </a:lnTo>
                <a:lnTo>
                  <a:pt x="5869852" y="672365"/>
                </a:lnTo>
                <a:lnTo>
                  <a:pt x="0" y="6723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2999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81" name="Google Shape;281;p9"/>
          <p:cNvGrpSpPr/>
          <p:nvPr/>
        </p:nvGrpSpPr>
        <p:grpSpPr>
          <a:xfrm>
            <a:off x="1462348" y="3961741"/>
            <a:ext cx="7644595" cy="6122516"/>
            <a:chOff x="0" y="0"/>
            <a:chExt cx="2013391" cy="1612514"/>
          </a:xfrm>
        </p:grpSpPr>
        <p:sp>
          <p:nvSpPr>
            <p:cNvPr id="282" name="Google Shape;282;p9"/>
            <p:cNvSpPr/>
            <p:nvPr/>
          </p:nvSpPr>
          <p:spPr>
            <a:xfrm>
              <a:off x="0" y="0"/>
              <a:ext cx="2013391" cy="1612514"/>
            </a:xfrm>
            <a:custGeom>
              <a:rect b="b" l="l" r="r" t="t"/>
              <a:pathLst>
                <a:path extrusionOk="0" h="1612514" w="2013391">
                  <a:moveTo>
                    <a:pt x="59751" y="0"/>
                  </a:moveTo>
                  <a:lnTo>
                    <a:pt x="1953640" y="0"/>
                  </a:lnTo>
                  <a:cubicBezTo>
                    <a:pt x="1969487" y="0"/>
                    <a:pt x="1984685" y="6295"/>
                    <a:pt x="1995891" y="17501"/>
                  </a:cubicBezTo>
                  <a:cubicBezTo>
                    <a:pt x="2007096" y="28706"/>
                    <a:pt x="2013391" y="43904"/>
                    <a:pt x="2013391" y="59751"/>
                  </a:cubicBezTo>
                  <a:lnTo>
                    <a:pt x="2013391" y="1552763"/>
                  </a:lnTo>
                  <a:cubicBezTo>
                    <a:pt x="2013391" y="1568610"/>
                    <a:pt x="2007096" y="1583808"/>
                    <a:pt x="1995891" y="1595014"/>
                  </a:cubicBezTo>
                  <a:cubicBezTo>
                    <a:pt x="1984685" y="1606219"/>
                    <a:pt x="1969487" y="1612514"/>
                    <a:pt x="1953640" y="1612514"/>
                  </a:cubicBezTo>
                  <a:lnTo>
                    <a:pt x="59751" y="1612514"/>
                  </a:lnTo>
                  <a:cubicBezTo>
                    <a:pt x="43904" y="1612514"/>
                    <a:pt x="28706" y="1606219"/>
                    <a:pt x="17501" y="1595014"/>
                  </a:cubicBezTo>
                  <a:cubicBezTo>
                    <a:pt x="6295" y="1583808"/>
                    <a:pt x="0" y="1568610"/>
                    <a:pt x="0" y="1552763"/>
                  </a:cubicBezTo>
                  <a:lnTo>
                    <a:pt x="0" y="59751"/>
                  </a:lnTo>
                  <a:cubicBezTo>
                    <a:pt x="0" y="43904"/>
                    <a:pt x="6295" y="28706"/>
                    <a:pt x="17501" y="17501"/>
                  </a:cubicBezTo>
                  <a:cubicBezTo>
                    <a:pt x="28706" y="6295"/>
                    <a:pt x="43904" y="0"/>
                    <a:pt x="59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9"/>
            <p:cNvSpPr txBox="1"/>
            <p:nvPr/>
          </p:nvSpPr>
          <p:spPr>
            <a:xfrm>
              <a:off x="0" y="0"/>
              <a:ext cx="2013391" cy="16125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4" name="Google Shape;284;p9"/>
          <p:cNvGrpSpPr/>
          <p:nvPr/>
        </p:nvGrpSpPr>
        <p:grpSpPr>
          <a:xfrm>
            <a:off x="3341625" y="3786620"/>
            <a:ext cx="3524250" cy="712177"/>
            <a:chOff x="0" y="0"/>
            <a:chExt cx="928198" cy="187569"/>
          </a:xfrm>
        </p:grpSpPr>
        <p:sp>
          <p:nvSpPr>
            <p:cNvPr id="285" name="Google Shape;285;p9"/>
            <p:cNvSpPr/>
            <p:nvPr/>
          </p:nvSpPr>
          <p:spPr>
            <a:xfrm>
              <a:off x="0" y="0"/>
              <a:ext cx="928198" cy="187569"/>
            </a:xfrm>
            <a:custGeom>
              <a:rect b="b" l="l" r="r" t="t"/>
              <a:pathLst>
                <a:path extrusionOk="0" h="187569" w="928198">
                  <a:moveTo>
                    <a:pt x="0" y="0"/>
                  </a:moveTo>
                  <a:lnTo>
                    <a:pt x="928198" y="0"/>
                  </a:lnTo>
                  <a:lnTo>
                    <a:pt x="928198" y="187569"/>
                  </a:lnTo>
                  <a:lnTo>
                    <a:pt x="0" y="187569"/>
                  </a:ln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</p:sp>
        <p:sp>
          <p:nvSpPr>
            <p:cNvPr id="286" name="Google Shape;286;p9"/>
            <p:cNvSpPr txBox="1"/>
            <p:nvPr/>
          </p:nvSpPr>
          <p:spPr>
            <a:xfrm>
              <a:off x="0" y="0"/>
              <a:ext cx="928198" cy="1875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13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499" u="none" cap="none" strike="noStrike">
                  <a:solidFill>
                    <a:srgbClr val="FFFCF3"/>
                  </a:solidFill>
                  <a:latin typeface="Arial"/>
                  <a:ea typeface="Arial"/>
                  <a:cs typeface="Arial"/>
                  <a:sym typeface="Arial"/>
                </a:rPr>
                <a:t>NOMBRE FASE</a:t>
              </a:r>
              <a:endParaRPr/>
            </a:p>
          </p:txBody>
        </p:sp>
      </p:grpSp>
      <p:grpSp>
        <p:nvGrpSpPr>
          <p:cNvPr id="287" name="Google Shape;287;p9"/>
          <p:cNvGrpSpPr/>
          <p:nvPr/>
        </p:nvGrpSpPr>
        <p:grpSpPr>
          <a:xfrm>
            <a:off x="10242617" y="3961741"/>
            <a:ext cx="7644595" cy="6122516"/>
            <a:chOff x="0" y="0"/>
            <a:chExt cx="2013391" cy="1612514"/>
          </a:xfrm>
        </p:grpSpPr>
        <p:sp>
          <p:nvSpPr>
            <p:cNvPr id="288" name="Google Shape;288;p9"/>
            <p:cNvSpPr/>
            <p:nvPr/>
          </p:nvSpPr>
          <p:spPr>
            <a:xfrm>
              <a:off x="0" y="0"/>
              <a:ext cx="2013391" cy="1612514"/>
            </a:xfrm>
            <a:custGeom>
              <a:rect b="b" l="l" r="r" t="t"/>
              <a:pathLst>
                <a:path extrusionOk="0" h="1612514" w="2013391">
                  <a:moveTo>
                    <a:pt x="59751" y="0"/>
                  </a:moveTo>
                  <a:lnTo>
                    <a:pt x="1953640" y="0"/>
                  </a:lnTo>
                  <a:cubicBezTo>
                    <a:pt x="1969487" y="0"/>
                    <a:pt x="1984685" y="6295"/>
                    <a:pt x="1995891" y="17501"/>
                  </a:cubicBezTo>
                  <a:cubicBezTo>
                    <a:pt x="2007096" y="28706"/>
                    <a:pt x="2013391" y="43904"/>
                    <a:pt x="2013391" y="59751"/>
                  </a:cubicBezTo>
                  <a:lnTo>
                    <a:pt x="2013391" y="1552763"/>
                  </a:lnTo>
                  <a:cubicBezTo>
                    <a:pt x="2013391" y="1568610"/>
                    <a:pt x="2007096" y="1583808"/>
                    <a:pt x="1995891" y="1595014"/>
                  </a:cubicBezTo>
                  <a:cubicBezTo>
                    <a:pt x="1984685" y="1606219"/>
                    <a:pt x="1969487" y="1612514"/>
                    <a:pt x="1953640" y="1612514"/>
                  </a:cubicBezTo>
                  <a:lnTo>
                    <a:pt x="59751" y="1612514"/>
                  </a:lnTo>
                  <a:cubicBezTo>
                    <a:pt x="43904" y="1612514"/>
                    <a:pt x="28706" y="1606219"/>
                    <a:pt x="17501" y="1595014"/>
                  </a:cubicBezTo>
                  <a:cubicBezTo>
                    <a:pt x="6295" y="1583808"/>
                    <a:pt x="0" y="1568610"/>
                    <a:pt x="0" y="1552763"/>
                  </a:cubicBezTo>
                  <a:lnTo>
                    <a:pt x="0" y="59751"/>
                  </a:lnTo>
                  <a:cubicBezTo>
                    <a:pt x="0" y="43904"/>
                    <a:pt x="6295" y="28706"/>
                    <a:pt x="17501" y="17501"/>
                  </a:cubicBezTo>
                  <a:cubicBezTo>
                    <a:pt x="28706" y="6295"/>
                    <a:pt x="43904" y="0"/>
                    <a:pt x="59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9"/>
            <p:cNvSpPr txBox="1"/>
            <p:nvPr/>
          </p:nvSpPr>
          <p:spPr>
            <a:xfrm>
              <a:off x="0" y="0"/>
              <a:ext cx="2013391" cy="16125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0" name="Google Shape;290;p9"/>
          <p:cNvGrpSpPr/>
          <p:nvPr/>
        </p:nvGrpSpPr>
        <p:grpSpPr>
          <a:xfrm>
            <a:off x="12302789" y="3786620"/>
            <a:ext cx="3524250" cy="712177"/>
            <a:chOff x="0" y="0"/>
            <a:chExt cx="928198" cy="187569"/>
          </a:xfrm>
        </p:grpSpPr>
        <p:sp>
          <p:nvSpPr>
            <p:cNvPr id="291" name="Google Shape;291;p9"/>
            <p:cNvSpPr/>
            <p:nvPr/>
          </p:nvSpPr>
          <p:spPr>
            <a:xfrm>
              <a:off x="0" y="0"/>
              <a:ext cx="928198" cy="187569"/>
            </a:xfrm>
            <a:custGeom>
              <a:rect b="b" l="l" r="r" t="t"/>
              <a:pathLst>
                <a:path extrusionOk="0" h="187569" w="928198">
                  <a:moveTo>
                    <a:pt x="0" y="0"/>
                  </a:moveTo>
                  <a:lnTo>
                    <a:pt x="928198" y="0"/>
                  </a:lnTo>
                  <a:lnTo>
                    <a:pt x="928198" y="187569"/>
                  </a:lnTo>
                  <a:lnTo>
                    <a:pt x="0" y="187569"/>
                  </a:lnTo>
                  <a:close/>
                </a:path>
              </a:pathLst>
            </a:custGeom>
            <a:solidFill>
              <a:srgbClr val="FE8603"/>
            </a:solidFill>
            <a:ln>
              <a:noFill/>
            </a:ln>
          </p:spPr>
        </p:sp>
        <p:sp>
          <p:nvSpPr>
            <p:cNvPr id="292" name="Google Shape;292;p9"/>
            <p:cNvSpPr txBox="1"/>
            <p:nvPr/>
          </p:nvSpPr>
          <p:spPr>
            <a:xfrm>
              <a:off x="0" y="0"/>
              <a:ext cx="928198" cy="1875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13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499" u="none" cap="none" strike="noStrike">
                  <a:solidFill>
                    <a:srgbClr val="FFFCF3"/>
                  </a:solidFill>
                  <a:latin typeface="Arial"/>
                  <a:ea typeface="Arial"/>
                  <a:cs typeface="Arial"/>
                  <a:sym typeface="Arial"/>
                </a:rPr>
                <a:t>FECHAS</a:t>
              </a:r>
              <a:endParaRPr/>
            </a:p>
          </p:txBody>
        </p:sp>
      </p:grpSp>
      <p:sp>
        <p:nvSpPr>
          <p:cNvPr id="293" name="Google Shape;293;p9"/>
          <p:cNvSpPr/>
          <p:nvPr/>
        </p:nvSpPr>
        <p:spPr>
          <a:xfrm>
            <a:off x="14038149" y="147578"/>
            <a:ext cx="3407742" cy="3160681"/>
          </a:xfrm>
          <a:custGeom>
            <a:rect b="b" l="l" r="r" t="t"/>
            <a:pathLst>
              <a:path extrusionOk="0" h="3160681" w="3407742">
                <a:moveTo>
                  <a:pt x="0" y="0"/>
                </a:moveTo>
                <a:lnTo>
                  <a:pt x="3407742" y="0"/>
                </a:lnTo>
                <a:lnTo>
                  <a:pt x="3407742" y="3160681"/>
                </a:lnTo>
                <a:lnTo>
                  <a:pt x="0" y="31606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4" name="Google Shape;294;p9"/>
          <p:cNvSpPr/>
          <p:nvPr/>
        </p:nvSpPr>
        <p:spPr>
          <a:xfrm rot="-1126385">
            <a:off x="2048061" y="1566727"/>
            <a:ext cx="1900480" cy="2460169"/>
          </a:xfrm>
          <a:custGeom>
            <a:rect b="b" l="l" r="r" t="t"/>
            <a:pathLst>
              <a:path extrusionOk="0" h="2460169" w="1900480">
                <a:moveTo>
                  <a:pt x="0" y="0"/>
                </a:moveTo>
                <a:lnTo>
                  <a:pt x="1900481" y="0"/>
                </a:lnTo>
                <a:lnTo>
                  <a:pt x="1900481" y="2460168"/>
                </a:lnTo>
                <a:lnTo>
                  <a:pt x="0" y="24601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5" name="Google Shape;295;p9"/>
          <p:cNvSpPr txBox="1"/>
          <p:nvPr/>
        </p:nvSpPr>
        <p:spPr>
          <a:xfrm>
            <a:off x="1702747" y="4826457"/>
            <a:ext cx="7847619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74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Inicio del Proyecto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Análisis de Requerimientos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Diseño de Mockups y Prototipo Inicial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Planificación y Asignación de Tareas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Revisión y Ajustes del Proyecto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Desarrollo y pruebas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Implementacion y ajustes finales</a:t>
            </a:r>
            <a:endParaRPr/>
          </a:p>
          <a:p>
            <a:pPr indent="0" lvl="0" marL="0" marR="0" rtl="0" algn="ctr">
              <a:lnSpc>
                <a:spcPct val="12215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6" name="Google Shape;296;p9"/>
          <p:cNvSpPr txBox="1"/>
          <p:nvPr/>
        </p:nvSpPr>
        <p:spPr>
          <a:xfrm>
            <a:off x="10440381" y="4460697"/>
            <a:ext cx="7847619" cy="5989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74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574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14 de agosto 2025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15 – 18 de agosto 2025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19 – 24 de agosto 2025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25 de agosto - 2 de sep. 2025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3 de sep. – 4 de sep. 2025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4 de sep. - 30 de sep. 2025</a:t>
            </a:r>
            <a:endParaRPr/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1 de agosto - 10 de agosto</a:t>
            </a:r>
            <a:endParaRPr/>
          </a:p>
          <a:p>
            <a:pPr indent="0" lvl="0" marL="0" marR="0" rtl="0" algn="ctr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ctr">
              <a:lnSpc>
                <a:spcPct val="135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